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1"/>
    <p:sldMasterId id="2147483654" r:id="rId2"/>
  </p:sldMasterIdLst>
  <p:notesMasterIdLst>
    <p:notesMasterId r:id="rId47"/>
  </p:notesMasterIdLst>
  <p:sldIdLst>
    <p:sldId id="256" r:id="rId3"/>
    <p:sldId id="306" r:id="rId4"/>
    <p:sldId id="307" r:id="rId5"/>
    <p:sldId id="308" r:id="rId6"/>
    <p:sldId id="314" r:id="rId7"/>
    <p:sldId id="312" r:id="rId8"/>
    <p:sldId id="313" r:id="rId9"/>
    <p:sldId id="267" r:id="rId10"/>
    <p:sldId id="336" r:id="rId11"/>
    <p:sldId id="299" r:id="rId12"/>
    <p:sldId id="315" r:id="rId13"/>
    <p:sldId id="298" r:id="rId14"/>
    <p:sldId id="331" r:id="rId15"/>
    <p:sldId id="337" r:id="rId16"/>
    <p:sldId id="286" r:id="rId17"/>
    <p:sldId id="338" r:id="rId18"/>
    <p:sldId id="334" r:id="rId19"/>
    <p:sldId id="265" r:id="rId20"/>
    <p:sldId id="304" r:id="rId21"/>
    <p:sldId id="310" r:id="rId22"/>
    <p:sldId id="335" r:id="rId23"/>
    <p:sldId id="332" r:id="rId24"/>
    <p:sldId id="339" r:id="rId25"/>
    <p:sldId id="295" r:id="rId26"/>
    <p:sldId id="276" r:id="rId27"/>
    <p:sldId id="300" r:id="rId28"/>
    <p:sldId id="26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16" r:id="rId44"/>
    <p:sldId id="301" r:id="rId45"/>
    <p:sldId id="285" r:id="rId46"/>
  </p:sldIdLst>
  <p:sldSz cx="9906000" cy="6858000" type="A4"/>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Green" initials="J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EE1AC"/>
    <a:srgbClr val="FFDEBD"/>
    <a:srgbClr val="D269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0743" autoAdjust="0"/>
  </p:normalViewPr>
  <p:slideViewPr>
    <p:cSldViewPr snapToGrid="0" snapToObjects="1">
      <p:cViewPr varScale="1">
        <p:scale>
          <a:sx n="69" d="100"/>
          <a:sy n="69" d="100"/>
        </p:scale>
        <p:origin x="-1398" y="-102"/>
      </p:cViewPr>
      <p:guideLst>
        <p:guide orient="horz" pos="2160"/>
        <p:guide pos="3120"/>
      </p:guideLst>
    </p:cSldViewPr>
  </p:slideViewPr>
  <p:outlineViewPr>
    <p:cViewPr>
      <p:scale>
        <a:sx n="33" d="100"/>
        <a:sy n="33" d="100"/>
      </p:scale>
      <p:origin x="48"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714375" y="746125"/>
            <a:ext cx="5380038" cy="3725863"/>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0721" y="4721186"/>
            <a:ext cx="5445759" cy="4472702"/>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42467434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
        <p:cNvGrpSpPr/>
        <p:nvPr/>
      </p:nvGrpSpPr>
      <p:grpSpPr>
        <a:xfrm>
          <a:off x="0" y="0"/>
          <a:ext cx="0" cy="0"/>
          <a:chOff x="0" y="0"/>
          <a:chExt cx="0" cy="0"/>
        </a:xfrm>
      </p:grpSpPr>
      <p:sp>
        <p:nvSpPr>
          <p:cNvPr id="19" name="Shape 19"/>
          <p:cNvSpPr txBox="1">
            <a:spLocks noGrp="1"/>
          </p:cNvSpPr>
          <p:nvPr>
            <p:ph type="body" idx="1"/>
          </p:nvPr>
        </p:nvSpPr>
        <p:spPr>
          <a:xfrm>
            <a:off x="680721" y="4721186"/>
            <a:ext cx="5445759" cy="4472702"/>
          </a:xfrm>
          <a:prstGeom prst="rect">
            <a:avLst/>
          </a:prstGeom>
          <a:noFill/>
          <a:ln>
            <a:noFill/>
          </a:ln>
        </p:spPr>
        <p:txBody>
          <a:bodyPr lIns="91425" tIns="91425" rIns="91425" bIns="91425" anchor="ctr" anchorCtr="0">
            <a:noAutofit/>
          </a:bodyPr>
          <a:lstStyle/>
          <a:p>
            <a:pPr lvl="0">
              <a:spcBef>
                <a:spcPts val="0"/>
              </a:spcBef>
              <a:buNone/>
            </a:pPr>
            <a:endParaRPr dirty="0"/>
          </a:p>
        </p:txBody>
      </p:sp>
      <p:sp>
        <p:nvSpPr>
          <p:cNvPr id="20" name="Shape 20"/>
          <p:cNvSpPr>
            <a:spLocks noGrp="1" noRot="1" noChangeAspect="1"/>
          </p:cNvSpPr>
          <p:nvPr>
            <p:ph type="sldImg" idx="2"/>
          </p:nvPr>
        </p:nvSpPr>
        <p:spPr>
          <a:xfrm>
            <a:off x="712788" y="746125"/>
            <a:ext cx="5381625" cy="3725863"/>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3952973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3226238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16672551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683299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569917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3750639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882733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425080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778927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271837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746125"/>
            <a:ext cx="5381625" cy="3725863"/>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a:xfrm>
            <a:off x="3856039" y="9440864"/>
            <a:ext cx="2949575" cy="496886"/>
          </a:xfrm>
          <a:prstGeom prst="rect">
            <a:avLst/>
          </a:prstGeom>
        </p:spPr>
        <p:txBody>
          <a:bodyPr/>
          <a:lstStyle/>
          <a:p>
            <a:fld id="{5A74E6C7-3A02-4468-AC84-8969C0BE7C31}" type="slidenum">
              <a:rPr lang="en-AU" smtClean="0">
                <a:solidFill>
                  <a:prstClr val="black"/>
                </a:solidFill>
                <a:latin typeface="Calibri"/>
              </a:rPr>
              <a:pPr/>
              <a:t>2</a:t>
            </a:fld>
            <a:endParaRPr lang="en-AU" dirty="0">
              <a:solidFill>
                <a:prstClr val="black"/>
              </a:solidFill>
              <a:latin typeface="Calibri"/>
            </a:endParaRPr>
          </a:p>
        </p:txBody>
      </p:sp>
    </p:spTree>
    <p:extLst>
      <p:ext uri="{BB962C8B-B14F-4D97-AF65-F5344CB8AC3E}">
        <p14:creationId xmlns:p14="http://schemas.microsoft.com/office/powerpoint/2010/main" val="1594613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3378528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4034298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912799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3174107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746125"/>
            <a:ext cx="5381625" cy="3725863"/>
          </a:xfrm>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691047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746125"/>
            <a:ext cx="5381625" cy="3725863"/>
          </a:xfrm>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99767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756469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27623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4375" y="746125"/>
            <a:ext cx="5380038" cy="3725863"/>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FF0000"/>
              </a:solidFill>
            </a:endParaRPr>
          </a:p>
        </p:txBody>
      </p:sp>
    </p:spTree>
    <p:extLst>
      <p:ext uri="{BB962C8B-B14F-4D97-AF65-F5344CB8AC3E}">
        <p14:creationId xmlns:p14="http://schemas.microsoft.com/office/powerpoint/2010/main" val="1034083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4375" y="746125"/>
            <a:ext cx="5380038" cy="3725863"/>
          </a:xfrm>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2412388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8517554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lt1"/>
        </a:solidFill>
        <a:effectLst/>
      </p:bgPr>
    </p:bg>
    <p:spTree>
      <p:nvGrpSpPr>
        <p:cNvPr id="1" name="Shape 10"/>
        <p:cNvGrpSpPr/>
        <p:nvPr/>
      </p:nvGrpSpPr>
      <p:grpSpPr>
        <a:xfrm>
          <a:off x="0" y="0"/>
          <a:ext cx="0" cy="0"/>
          <a:chOff x="0" y="0"/>
          <a:chExt cx="0" cy="0"/>
        </a:xfrm>
      </p:grpSpPr>
      <p:pic>
        <p:nvPicPr>
          <p:cNvPr id="11" name="Shape 11"/>
          <p:cNvPicPr preferRelativeResize="0"/>
          <p:nvPr/>
        </p:nvPicPr>
        <p:blipFill>
          <a:blip r:embed="rId2">
            <a:extLst>
              <a:ext uri="{28A0092B-C50C-407E-A947-70E740481C1C}">
                <a14:useLocalDpi xmlns:a14="http://schemas.microsoft.com/office/drawing/2010/main" val="0"/>
              </a:ext>
            </a:extLst>
          </a:blip>
          <a:stretch>
            <a:fillRect/>
          </a:stretch>
        </p:blipFill>
        <p:spPr>
          <a:xfrm>
            <a:off x="2169" y="0"/>
            <a:ext cx="9901662" cy="6858000"/>
          </a:xfrm>
          <a:prstGeom prst="rect">
            <a:avLst/>
          </a:prstGeom>
          <a:noFill/>
          <a:ln>
            <a:noFill/>
          </a:ln>
        </p:spPr>
      </p:pic>
      <p:sp>
        <p:nvSpPr>
          <p:cNvPr id="12" name="Shape 12"/>
          <p:cNvSpPr txBox="1">
            <a:spLocks noGrp="1"/>
          </p:cNvSpPr>
          <p:nvPr>
            <p:ph type="ctrTitle"/>
          </p:nvPr>
        </p:nvSpPr>
        <p:spPr>
          <a:xfrm>
            <a:off x="990605" y="2895604"/>
            <a:ext cx="6934199" cy="1066799"/>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AF272F"/>
              </a:buClr>
              <a:buNone/>
              <a:defRPr sz="2400" b="0" i="0" u="none" strike="noStrike" cap="none">
                <a:solidFill>
                  <a:srgbClr val="AF272F"/>
                </a:solidFill>
                <a:latin typeface="Trebuchet MS"/>
                <a:ea typeface="Trebuchet MS"/>
                <a:cs typeface="Trebuchet MS"/>
                <a:sym typeface="Trebuchet MS"/>
              </a:defRPr>
            </a:lvl1pPr>
            <a:lvl2pPr marL="0" marR="0" lvl="1"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2pPr>
            <a:lvl3pPr marL="0" marR="0" lvl="2"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3pPr>
            <a:lvl4pPr marL="0" marR="0" lvl="3"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4pPr>
            <a:lvl5pPr marL="0" marR="0" lvl="4"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5pPr>
            <a:lvl6pPr marL="0" marR="0" lvl="5"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6pPr>
            <a:lvl7pPr marL="0" marR="0" lvl="6"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7pPr>
            <a:lvl8pPr marL="0" marR="0" lvl="7"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8pPr>
            <a:lvl9pPr marL="0" marR="0" lvl="8"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9pPr>
          </a:lstStyle>
          <a:p>
            <a:endParaRPr/>
          </a:p>
        </p:txBody>
      </p:sp>
      <p:sp>
        <p:nvSpPr>
          <p:cNvPr id="13" name="Shape 13"/>
          <p:cNvSpPr txBox="1">
            <a:spLocks noGrp="1"/>
          </p:cNvSpPr>
          <p:nvPr>
            <p:ph type="subTitle" idx="1"/>
          </p:nvPr>
        </p:nvSpPr>
        <p:spPr>
          <a:xfrm>
            <a:off x="990605" y="4191000"/>
            <a:ext cx="6934199" cy="1752600"/>
          </a:xfrm>
          <a:prstGeom prst="rect">
            <a:avLst/>
          </a:prstGeom>
          <a:noFill/>
          <a:ln>
            <a:noFill/>
          </a:ln>
        </p:spPr>
        <p:txBody>
          <a:bodyPr lIns="91425" tIns="91425" rIns="91425" bIns="91425" anchor="t" anchorCtr="0"/>
          <a:lstStyle>
            <a:lvl1pPr marL="342900" marR="0" lvl="0" indent="-342900" algn="l" rtl="0">
              <a:lnSpc>
                <a:spcPct val="80000"/>
              </a:lnSpc>
              <a:spcBef>
                <a:spcPts val="320"/>
              </a:spcBef>
              <a:spcAft>
                <a:spcPts val="0"/>
              </a:spcAft>
              <a:buClr>
                <a:srgbClr val="53565A"/>
              </a:buClr>
              <a:buNone/>
              <a:defRPr sz="1600" b="0" i="0" u="none" strike="noStrike" cap="none">
                <a:solidFill>
                  <a:srgbClr val="53565A"/>
                </a:solidFill>
                <a:latin typeface="Trebuchet MS"/>
                <a:ea typeface="Trebuchet MS"/>
                <a:cs typeface="Trebuchet MS"/>
                <a:sym typeface="Trebuchet MS"/>
              </a:defRPr>
            </a:lvl1pPr>
            <a:lvl2pPr marL="742950" marR="0" lvl="1" indent="-28575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2pPr>
            <a:lvl3pPr marL="1143000" marR="0" lvl="2"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3pPr>
            <a:lvl4pPr marL="1600200" marR="0" lvl="3"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4pPr>
            <a:lvl5pPr marL="2057400" marR="0" lvl="4"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5pPr>
            <a:lvl6pPr marL="2514600" marR="0" lvl="5"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6pPr>
            <a:lvl7pPr marL="3429000" marR="0" lvl="6"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7pPr>
            <a:lvl8pPr marL="4800600" marR="0" lvl="7"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8pPr>
            <a:lvl9pPr marL="6629400" marR="0" lvl="8"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9pPr>
          </a:lstStyle>
          <a:p>
            <a:endParaRPr/>
          </a:p>
        </p:txBody>
      </p:sp>
    </p:spTree>
    <p:extLst>
      <p:ext uri="{BB962C8B-B14F-4D97-AF65-F5344CB8AC3E}">
        <p14:creationId xmlns:p14="http://schemas.microsoft.com/office/powerpoint/2010/main" val="2409194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990600" y="152400"/>
            <a:ext cx="8420100" cy="9144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AF272F"/>
              </a:buClr>
              <a:buNone/>
              <a:defRPr sz="2400" b="0" i="0" u="none" strike="noStrike" cap="none">
                <a:solidFill>
                  <a:srgbClr val="AF272F"/>
                </a:solidFill>
                <a:latin typeface="Trebuchet MS"/>
                <a:ea typeface="Trebuchet MS"/>
                <a:cs typeface="Trebuchet MS"/>
                <a:sym typeface="Trebuchet MS"/>
              </a:defRPr>
            </a:lvl1pPr>
            <a:lvl2pPr marL="0" marR="0" lvl="1"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2pPr>
            <a:lvl3pPr marL="0" marR="0" lvl="2"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3pPr>
            <a:lvl4pPr marL="0" marR="0" lvl="3"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4pPr>
            <a:lvl5pPr marL="0" marR="0" lvl="4"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5pPr>
            <a:lvl6pPr marL="0" marR="0" lvl="5"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6pPr>
            <a:lvl7pPr marL="0" marR="0" lvl="6"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7pPr>
            <a:lvl8pPr marL="0" marR="0" lvl="7"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8pPr>
            <a:lvl9pPr marL="0" marR="0" lvl="8"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9pPr>
          </a:lstStyle>
          <a:p>
            <a:endParaRPr/>
          </a:p>
        </p:txBody>
      </p:sp>
      <p:sp>
        <p:nvSpPr>
          <p:cNvPr id="16" name="Shape 16"/>
          <p:cNvSpPr txBox="1">
            <a:spLocks noGrp="1"/>
          </p:cNvSpPr>
          <p:nvPr>
            <p:ph type="body" idx="1"/>
          </p:nvPr>
        </p:nvSpPr>
        <p:spPr>
          <a:xfrm>
            <a:off x="990600" y="1371600"/>
            <a:ext cx="8420100" cy="4114800"/>
          </a:xfrm>
          <a:prstGeom prst="rect">
            <a:avLst/>
          </a:prstGeom>
          <a:noFill/>
          <a:ln>
            <a:noFill/>
          </a:ln>
        </p:spPr>
        <p:txBody>
          <a:bodyPr lIns="91425" tIns="91425" rIns="91425" bIns="91425" anchor="t" anchorCtr="0"/>
          <a:lstStyle>
            <a:lvl1pPr marL="342900" marR="0" lvl="0" indent="-3429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1pPr>
            <a:lvl2pPr marL="742950" marR="0" lvl="1" indent="-28575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2pPr>
            <a:lvl3pPr marL="1143000" marR="0" lvl="2"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3pPr>
            <a:lvl4pPr marL="1600200" marR="0" lvl="3"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4pPr>
            <a:lvl5pPr marL="2057400" marR="0" lvl="4"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5pPr>
            <a:lvl6pPr marL="2514600" marR="0" lvl="5"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6pPr>
            <a:lvl7pPr marL="3429000" marR="0" lvl="6"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7pPr>
            <a:lvl8pPr marL="4800600" marR="0" lvl="7"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8pPr>
            <a:lvl9pPr marL="6629400" marR="0" lvl="8"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9pPr>
          </a:lstStyle>
          <a:p>
            <a:endParaRPr/>
          </a:p>
        </p:txBody>
      </p:sp>
      <p:sp>
        <p:nvSpPr>
          <p:cNvPr id="17" name="Shape 17"/>
          <p:cNvSpPr txBox="1">
            <a:spLocks noGrp="1"/>
          </p:cNvSpPr>
          <p:nvPr>
            <p:ph type="sldNum" idx="12"/>
          </p:nvPr>
        </p:nvSpPr>
        <p:spPr>
          <a:xfrm>
            <a:off x="7599763" y="6324600"/>
            <a:ext cx="2063749" cy="457200"/>
          </a:xfrm>
          <a:prstGeom prst="rect">
            <a:avLst/>
          </a:prstGeom>
          <a:noFill/>
          <a:ln>
            <a:noFill/>
          </a:ln>
        </p:spPr>
        <p:txBody>
          <a:bodyPr lIns="91425" tIns="45700" rIns="91425" bIns="45700" anchor="t" anchorCtr="0">
            <a:noAutofit/>
          </a:bodyPr>
          <a:lstStyle/>
          <a:p>
            <a:pPr algn="r">
              <a:buSzPct val="25000"/>
            </a:pPr>
            <a:fld id="{00000000-1234-1234-1234-123412341234}" type="slidenum">
              <a:rPr lang="en-US" sz="1000">
                <a:solidFill>
                  <a:srgbClr val="000000"/>
                </a:solidFill>
                <a:latin typeface="Trebuchet MS"/>
                <a:ea typeface="Trebuchet MS"/>
                <a:cs typeface="Trebuchet MS"/>
                <a:sym typeface="Trebuchet MS"/>
              </a:rPr>
              <a:pPr algn="r">
                <a:buSzPct val="25000"/>
              </a:pPr>
              <a:t>‹#›</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3653609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990600" y="152400"/>
            <a:ext cx="8420100" cy="9144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AF272F"/>
              </a:buClr>
              <a:buNone/>
              <a:defRPr sz="2400" b="0" i="0" u="none" strike="noStrike" cap="none">
                <a:solidFill>
                  <a:srgbClr val="AF272F"/>
                </a:solidFill>
                <a:latin typeface="Trebuchet MS"/>
                <a:ea typeface="Trebuchet MS"/>
                <a:cs typeface="Trebuchet MS"/>
                <a:sym typeface="Trebuchet MS"/>
              </a:defRPr>
            </a:lvl1pPr>
            <a:lvl2pPr marL="0" marR="0" lvl="1"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2pPr>
            <a:lvl3pPr marL="0" marR="0" lvl="2"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3pPr>
            <a:lvl4pPr marL="0" marR="0" lvl="3"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4pPr>
            <a:lvl5pPr marL="0" marR="0" lvl="4"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5pPr>
            <a:lvl6pPr marL="0" marR="0" lvl="5"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6pPr>
            <a:lvl7pPr marL="0" marR="0" lvl="6"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7pPr>
            <a:lvl8pPr marL="0" marR="0" lvl="7"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8pPr>
            <a:lvl9pPr marL="0" marR="0" lvl="8"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9pPr>
          </a:lstStyle>
          <a:p>
            <a:endParaRPr/>
          </a:p>
        </p:txBody>
      </p:sp>
      <p:sp>
        <p:nvSpPr>
          <p:cNvPr id="16" name="Shape 16"/>
          <p:cNvSpPr txBox="1">
            <a:spLocks noGrp="1"/>
          </p:cNvSpPr>
          <p:nvPr>
            <p:ph type="body" idx="1"/>
          </p:nvPr>
        </p:nvSpPr>
        <p:spPr>
          <a:xfrm>
            <a:off x="990600" y="1371600"/>
            <a:ext cx="8420100" cy="4114800"/>
          </a:xfrm>
          <a:prstGeom prst="rect">
            <a:avLst/>
          </a:prstGeom>
          <a:noFill/>
          <a:ln>
            <a:noFill/>
          </a:ln>
        </p:spPr>
        <p:txBody>
          <a:bodyPr lIns="91425" tIns="91425" rIns="91425" bIns="91425" anchor="t" anchorCtr="0"/>
          <a:lstStyle>
            <a:lvl1pPr marL="342900" marR="0" lvl="0" indent="-3429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1pPr>
            <a:lvl2pPr marL="742950" marR="0" lvl="1" indent="-28575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2pPr>
            <a:lvl3pPr marL="1143000" marR="0" lvl="2"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3pPr>
            <a:lvl4pPr marL="1600200" marR="0" lvl="3"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4pPr>
            <a:lvl5pPr marL="2057400" marR="0" lvl="4"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5pPr>
            <a:lvl6pPr marL="2514600" marR="0" lvl="5"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6pPr>
            <a:lvl7pPr marL="3429000" marR="0" lvl="6"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7pPr>
            <a:lvl8pPr marL="4800600" marR="0" lvl="7"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8pPr>
            <a:lvl9pPr marL="6629400" marR="0" lvl="8"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9pPr>
          </a:lstStyle>
          <a:p>
            <a:endParaRPr/>
          </a:p>
        </p:txBody>
      </p:sp>
      <p:sp>
        <p:nvSpPr>
          <p:cNvPr id="17" name="Shape 17"/>
          <p:cNvSpPr txBox="1">
            <a:spLocks noGrp="1"/>
          </p:cNvSpPr>
          <p:nvPr>
            <p:ph type="sldNum" idx="12"/>
          </p:nvPr>
        </p:nvSpPr>
        <p:spPr>
          <a:xfrm>
            <a:off x="7599758" y="6324600"/>
            <a:ext cx="2063749" cy="457200"/>
          </a:xfrm>
          <a:prstGeom prst="rect">
            <a:avLst/>
          </a:prstGeom>
          <a:noFill/>
          <a:ln>
            <a:noFill/>
          </a:ln>
        </p:spPr>
        <p:txBody>
          <a:bodyPr lIns="91425" tIns="45700" rIns="91425" bIns="45700" anchor="t" anchorCtr="0">
            <a:noAutofit/>
          </a:bodyPr>
          <a:lstStyle/>
          <a:p>
            <a:pPr algn="r">
              <a:buSzPct val="25000"/>
            </a:pPr>
            <a:fld id="{00000000-1234-1234-1234-123412341234}" type="slidenum">
              <a:rPr lang="en-US" sz="1000">
                <a:latin typeface="Trebuchet MS"/>
                <a:ea typeface="Trebuchet MS"/>
                <a:cs typeface="Trebuchet MS"/>
                <a:sym typeface="Trebuchet MS"/>
              </a:rPr>
              <a:pPr algn="r">
                <a:buSzPct val="25000"/>
              </a:pPr>
              <a:t>‹#›</a:t>
            </a:fld>
            <a:endParaRPr lang="en-US" sz="1000" dirty="0">
              <a:latin typeface="Trebuchet MS"/>
              <a:ea typeface="Trebuchet MS"/>
              <a:cs typeface="Trebuchet MS"/>
              <a:sym typeface="Trebuchet MS"/>
            </a:endParaRPr>
          </a:p>
        </p:txBody>
      </p:sp>
    </p:spTree>
    <p:extLst>
      <p:ext uri="{BB962C8B-B14F-4D97-AF65-F5344CB8AC3E}">
        <p14:creationId xmlns:p14="http://schemas.microsoft.com/office/powerpoint/2010/main" val="28986411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Shape 6" descr="00322_FSV_PPT_Textpage.jpg"/>
          <p:cNvPicPr preferRelativeResize="0"/>
          <p:nvPr/>
        </p:nvPicPr>
        <p:blipFill rotWithShape="1">
          <a:blip r:embed="rId4">
            <a:alphaModFix/>
          </a:blip>
          <a:srcRect/>
          <a:stretch/>
        </p:blipFill>
        <p:spPr>
          <a:xfrm>
            <a:off x="0" y="0"/>
            <a:ext cx="9906000" cy="6858000"/>
          </a:xfrm>
          <a:prstGeom prst="rect">
            <a:avLst/>
          </a:prstGeom>
          <a:noFill/>
          <a:ln>
            <a:noFill/>
          </a:ln>
        </p:spPr>
      </p:pic>
      <p:sp>
        <p:nvSpPr>
          <p:cNvPr id="7" name="Shape 7"/>
          <p:cNvSpPr txBox="1">
            <a:spLocks noGrp="1"/>
          </p:cNvSpPr>
          <p:nvPr>
            <p:ph type="title"/>
          </p:nvPr>
        </p:nvSpPr>
        <p:spPr>
          <a:xfrm>
            <a:off x="990600" y="152400"/>
            <a:ext cx="8420100" cy="9144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AF272F"/>
              </a:buClr>
              <a:buNone/>
              <a:defRPr sz="2400" b="0" i="0" u="none" strike="noStrike" cap="none">
                <a:solidFill>
                  <a:srgbClr val="AF272F"/>
                </a:solidFill>
                <a:latin typeface="Trebuchet MS"/>
                <a:ea typeface="Trebuchet MS"/>
                <a:cs typeface="Trebuchet MS"/>
                <a:sym typeface="Trebuchet MS"/>
              </a:defRPr>
            </a:lvl1pPr>
            <a:lvl2pPr marL="0" marR="0" lvl="1"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2pPr>
            <a:lvl3pPr marL="0" marR="0" lvl="2"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3pPr>
            <a:lvl4pPr marL="0" marR="0" lvl="3"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4pPr>
            <a:lvl5pPr marL="0" marR="0" lvl="4"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5pPr>
            <a:lvl6pPr marL="0" marR="0" lvl="5"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6pPr>
            <a:lvl7pPr marL="0" marR="0" lvl="6"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7pPr>
            <a:lvl8pPr marL="0" marR="0" lvl="7"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8pPr>
            <a:lvl9pPr marL="0" marR="0" lvl="8"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9pPr>
          </a:lstStyle>
          <a:p>
            <a:endParaRPr/>
          </a:p>
        </p:txBody>
      </p:sp>
      <p:sp>
        <p:nvSpPr>
          <p:cNvPr id="8" name="Shape 8"/>
          <p:cNvSpPr txBox="1">
            <a:spLocks noGrp="1"/>
          </p:cNvSpPr>
          <p:nvPr>
            <p:ph type="body" idx="1"/>
          </p:nvPr>
        </p:nvSpPr>
        <p:spPr>
          <a:xfrm>
            <a:off x="990600" y="1371600"/>
            <a:ext cx="8420100" cy="4114800"/>
          </a:xfrm>
          <a:prstGeom prst="rect">
            <a:avLst/>
          </a:prstGeom>
          <a:noFill/>
          <a:ln>
            <a:noFill/>
          </a:ln>
        </p:spPr>
        <p:txBody>
          <a:bodyPr lIns="91425" tIns="91425" rIns="91425" bIns="91425" anchor="t" anchorCtr="0"/>
          <a:lstStyle>
            <a:lvl1pPr marL="342900" marR="0" lvl="0" indent="-3429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1pPr>
            <a:lvl2pPr marL="742950" marR="0" lvl="1" indent="-28575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2pPr>
            <a:lvl3pPr marL="1143000" marR="0" lvl="2"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3pPr>
            <a:lvl4pPr marL="1600200" marR="0" lvl="3"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4pPr>
            <a:lvl5pPr marL="2057400" marR="0" lvl="4"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5pPr>
            <a:lvl6pPr marL="2514600" marR="0" lvl="5"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6pPr>
            <a:lvl7pPr marL="3429000" marR="0" lvl="6"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7pPr>
            <a:lvl8pPr marL="4800600" marR="0" lvl="7"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8pPr>
            <a:lvl9pPr marL="6629400" marR="0" lvl="8"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9pPr>
          </a:lstStyle>
          <a:p>
            <a:endParaRPr/>
          </a:p>
        </p:txBody>
      </p:sp>
      <p:sp>
        <p:nvSpPr>
          <p:cNvPr id="9" name="Shape 9"/>
          <p:cNvSpPr txBox="1">
            <a:spLocks noGrp="1"/>
          </p:cNvSpPr>
          <p:nvPr>
            <p:ph type="sldNum" idx="12"/>
          </p:nvPr>
        </p:nvSpPr>
        <p:spPr>
          <a:xfrm>
            <a:off x="7599763" y="6324600"/>
            <a:ext cx="2063749" cy="457200"/>
          </a:xfrm>
          <a:prstGeom prst="rect">
            <a:avLst/>
          </a:prstGeom>
          <a:noFill/>
          <a:ln>
            <a:noFill/>
          </a:ln>
        </p:spPr>
        <p:txBody>
          <a:bodyPr lIns="91425" tIns="45700" rIns="91425" bIns="45700" anchor="t" anchorCtr="0">
            <a:noAutofit/>
          </a:bodyPr>
          <a:lstStyle/>
          <a:p>
            <a:pPr algn="r">
              <a:buClr>
                <a:srgbClr val="000000"/>
              </a:buClr>
              <a:buSzPct val="25000"/>
              <a:buFont typeface="Trebuchet MS"/>
              <a:buNone/>
            </a:pPr>
            <a:fld id="{00000000-1234-1234-1234-123412341234}" type="slidenum">
              <a:rPr lang="en-US" sz="1000">
                <a:latin typeface="Trebuchet MS"/>
                <a:ea typeface="Trebuchet MS"/>
                <a:cs typeface="Trebuchet MS"/>
                <a:sym typeface="Trebuchet MS"/>
              </a:rPr>
              <a:pPr algn="r">
                <a:buClr>
                  <a:srgbClr val="000000"/>
                </a:buClr>
                <a:buSzPct val="25000"/>
                <a:buFont typeface="Trebuchet MS"/>
                <a:buNone/>
              </a:pPr>
              <a:t>‹#›</a:t>
            </a:fld>
            <a:endParaRPr lang="en-US" sz="1000" dirty="0">
              <a:latin typeface="Trebuchet MS"/>
              <a:ea typeface="Trebuchet MS"/>
              <a:cs typeface="Trebuchet MS"/>
              <a:sym typeface="Trebuchet MS"/>
            </a:endParaRPr>
          </a:p>
        </p:txBody>
      </p:sp>
      <p:sp>
        <p:nvSpPr>
          <p:cNvPr id="2" name="fl" descr="Unclassified"/>
          <p:cNvSpPr txBox="1"/>
          <p:nvPr/>
        </p:nvSpPr>
        <p:spPr>
          <a:xfrm>
            <a:off x="0" y="6642109"/>
            <a:ext cx="9906000" cy="246221"/>
          </a:xfrm>
          <a:prstGeom prst="rect">
            <a:avLst/>
          </a:prstGeom>
          <a:noFill/>
        </p:spPr>
        <p:txBody>
          <a:bodyPr vert="horz" rtlCol="0">
            <a:spAutoFit/>
          </a:bodyPr>
          <a:lstStyle/>
          <a:p>
            <a:r>
              <a:rPr lang="en-AU" sz="1000" b="1" dirty="0">
                <a:solidFill>
                  <a:srgbClr val="3F3F3F"/>
                </a:solidFill>
                <a:ea typeface="+mn-ea"/>
              </a:rPr>
              <a:t>Unclassified</a:t>
            </a:r>
          </a:p>
        </p:txBody>
      </p:sp>
    </p:spTree>
    <p:extLst>
      <p:ext uri="{BB962C8B-B14F-4D97-AF65-F5344CB8AC3E}">
        <p14:creationId xmlns:p14="http://schemas.microsoft.com/office/powerpoint/2010/main" val="649727549"/>
      </p:ext>
    </p:extLst>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Shape 6"/>
          <p:cNvPicPr preferRelativeResize="0"/>
          <p:nvPr/>
        </p:nvPicPr>
        <p:blipFill>
          <a:blip r:embed="rId3">
            <a:extLst>
              <a:ext uri="{28A0092B-C50C-407E-A947-70E740481C1C}">
                <a14:useLocalDpi xmlns:a14="http://schemas.microsoft.com/office/drawing/2010/main" val="0"/>
              </a:ext>
            </a:extLst>
          </a:blip>
          <a:stretch>
            <a:fillRect/>
          </a:stretch>
        </p:blipFill>
        <p:spPr>
          <a:xfrm>
            <a:off x="2169" y="0"/>
            <a:ext cx="9901662" cy="6858000"/>
          </a:xfrm>
          <a:prstGeom prst="rect">
            <a:avLst/>
          </a:prstGeom>
          <a:noFill/>
          <a:ln>
            <a:noFill/>
          </a:ln>
        </p:spPr>
      </p:pic>
      <p:sp>
        <p:nvSpPr>
          <p:cNvPr id="7" name="Shape 7"/>
          <p:cNvSpPr txBox="1">
            <a:spLocks noGrp="1"/>
          </p:cNvSpPr>
          <p:nvPr>
            <p:ph type="title"/>
          </p:nvPr>
        </p:nvSpPr>
        <p:spPr>
          <a:xfrm>
            <a:off x="990600" y="152400"/>
            <a:ext cx="8420100" cy="9144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AF272F"/>
              </a:buClr>
              <a:buNone/>
              <a:defRPr sz="2400" b="0" i="0" u="none" strike="noStrike" cap="none">
                <a:solidFill>
                  <a:srgbClr val="AF272F"/>
                </a:solidFill>
                <a:latin typeface="Trebuchet MS"/>
                <a:ea typeface="Trebuchet MS"/>
                <a:cs typeface="Trebuchet MS"/>
                <a:sym typeface="Trebuchet MS"/>
              </a:defRPr>
            </a:lvl1pPr>
            <a:lvl2pPr marL="0" marR="0" lvl="1"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2pPr>
            <a:lvl3pPr marL="0" marR="0" lvl="2"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3pPr>
            <a:lvl4pPr marL="0" marR="0" lvl="3"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4pPr>
            <a:lvl5pPr marL="0" marR="0" lvl="4"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5pPr>
            <a:lvl6pPr marL="0" marR="0" lvl="5"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6pPr>
            <a:lvl7pPr marL="0" marR="0" lvl="6"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7pPr>
            <a:lvl8pPr marL="0" marR="0" lvl="7"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8pPr>
            <a:lvl9pPr marL="0" marR="0" lvl="8" indent="0" algn="l" rtl="0">
              <a:lnSpc>
                <a:spcPct val="100000"/>
              </a:lnSpc>
              <a:spcBef>
                <a:spcPts val="0"/>
              </a:spcBef>
              <a:spcAft>
                <a:spcPts val="0"/>
              </a:spcAft>
              <a:buNone/>
              <a:defRPr sz="2400" b="0" i="0" u="none" strike="noStrike" cap="none">
                <a:solidFill>
                  <a:schemeClr val="lt1"/>
                </a:solidFill>
                <a:latin typeface="Trebuchet MS"/>
                <a:ea typeface="Trebuchet MS"/>
                <a:cs typeface="Trebuchet MS"/>
                <a:sym typeface="Trebuchet MS"/>
              </a:defRPr>
            </a:lvl9pPr>
          </a:lstStyle>
          <a:p>
            <a:endParaRPr/>
          </a:p>
        </p:txBody>
      </p:sp>
      <p:sp>
        <p:nvSpPr>
          <p:cNvPr id="8" name="Shape 8"/>
          <p:cNvSpPr txBox="1">
            <a:spLocks noGrp="1"/>
          </p:cNvSpPr>
          <p:nvPr>
            <p:ph type="body" idx="1"/>
          </p:nvPr>
        </p:nvSpPr>
        <p:spPr>
          <a:xfrm>
            <a:off x="990600" y="1371600"/>
            <a:ext cx="8420100" cy="4114800"/>
          </a:xfrm>
          <a:prstGeom prst="rect">
            <a:avLst/>
          </a:prstGeom>
          <a:noFill/>
          <a:ln>
            <a:noFill/>
          </a:ln>
        </p:spPr>
        <p:txBody>
          <a:bodyPr lIns="91425" tIns="91425" rIns="91425" bIns="91425" anchor="t" anchorCtr="0"/>
          <a:lstStyle>
            <a:lvl1pPr marL="342900" marR="0" lvl="0" indent="-3429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1pPr>
            <a:lvl2pPr marL="742950" marR="0" lvl="1" indent="-28575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2pPr>
            <a:lvl3pPr marL="1143000" marR="0" lvl="2"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3pPr>
            <a:lvl4pPr marL="1600200" marR="0" lvl="3"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4pPr>
            <a:lvl5pPr marL="2057400" marR="0" lvl="4"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5pPr>
            <a:lvl6pPr marL="2514600" marR="0" lvl="5"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6pPr>
            <a:lvl7pPr marL="3429000" marR="0" lvl="6"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7pPr>
            <a:lvl8pPr marL="4800600" marR="0" lvl="7"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8pPr>
            <a:lvl9pPr marL="6629400" marR="0" lvl="8" indent="-228600"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9pPr>
          </a:lstStyle>
          <a:p>
            <a:endParaRPr/>
          </a:p>
        </p:txBody>
      </p:sp>
      <p:sp>
        <p:nvSpPr>
          <p:cNvPr id="9" name="Shape 9"/>
          <p:cNvSpPr txBox="1">
            <a:spLocks noGrp="1"/>
          </p:cNvSpPr>
          <p:nvPr>
            <p:ph type="sldNum" idx="12"/>
          </p:nvPr>
        </p:nvSpPr>
        <p:spPr>
          <a:xfrm>
            <a:off x="7599758" y="6324600"/>
            <a:ext cx="2063749" cy="457200"/>
          </a:xfrm>
          <a:prstGeom prst="rect">
            <a:avLst/>
          </a:prstGeom>
          <a:noFill/>
          <a:ln>
            <a:noFill/>
          </a:ln>
        </p:spPr>
        <p:txBody>
          <a:bodyPr lIns="91425" tIns="45700" rIns="91425" bIns="45700" anchor="t" anchorCtr="0">
            <a:noAutofit/>
          </a:bodyPr>
          <a:lstStyle/>
          <a:p>
            <a:pPr algn="r">
              <a:buClr>
                <a:srgbClr val="000000"/>
              </a:buClr>
              <a:buSzPct val="25000"/>
              <a:buFont typeface="Trebuchet MS"/>
              <a:buNone/>
            </a:pPr>
            <a:fld id="{00000000-1234-1234-1234-123412341234}" type="slidenum">
              <a:rPr lang="en-US" sz="1000">
                <a:latin typeface="Trebuchet MS"/>
                <a:ea typeface="Trebuchet MS"/>
                <a:cs typeface="Trebuchet MS"/>
                <a:sym typeface="Trebuchet MS"/>
              </a:rPr>
              <a:pPr algn="r">
                <a:buClr>
                  <a:srgbClr val="000000"/>
                </a:buClr>
                <a:buSzPct val="25000"/>
                <a:buFont typeface="Trebuchet MS"/>
                <a:buNone/>
              </a:pPr>
              <a:t>‹#›</a:t>
            </a:fld>
            <a:endParaRPr lang="en-US" sz="1000" dirty="0">
              <a:latin typeface="Trebuchet MS"/>
              <a:ea typeface="Trebuchet MS"/>
              <a:cs typeface="Trebuchet MS"/>
              <a:sym typeface="Trebuchet MS"/>
            </a:endParaRPr>
          </a:p>
        </p:txBody>
      </p:sp>
    </p:spTree>
    <p:extLst>
      <p:ext uri="{BB962C8B-B14F-4D97-AF65-F5344CB8AC3E}">
        <p14:creationId xmlns:p14="http://schemas.microsoft.com/office/powerpoint/2010/main" val="4248086770"/>
      </p:ext>
    </p:extLst>
  </p:cSld>
  <p:clrMap bg1="lt1" tx1="dk1" bg2="dk2" tx2="lt2" accent1="accent1" accent2="accent2" accent3="accent3" accent4="accent4" accent5="accent5" accent6="accent6" hlink="hlink" folHlink="folHlink"/>
  <p:sldLayoutIdLst>
    <p:sldLayoutId id="2147483656"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vic.gov.au/familyviolence/family-safety-victoria/information-sharing-and-risk-management.html" TargetMode="Externa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hyperlink" Target="https://thenounproject.com/term/door/1345140" TargetMode="External"/><Relationship Id="rId3" Type="http://schemas.openxmlformats.org/officeDocument/2006/relationships/hyperlink" Target="https://thenounproject.com/term/phone/1405966" TargetMode="External"/><Relationship Id="rId7" Type="http://schemas.openxmlformats.org/officeDocument/2006/relationships/hyperlink" Target="https://thenounproject.com/term/house/1309926" TargetMode="External"/><Relationship Id="rId12"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hyperlink" Target="https://thenounproject.com/term/network/1375707" TargetMode="External"/><Relationship Id="rId5" Type="http://schemas.openxmlformats.org/officeDocument/2006/relationships/hyperlink" Target="https://thenounproject.com/term/computer/1388503" TargetMode="External"/><Relationship Id="rId10" Type="http://schemas.openxmlformats.org/officeDocument/2006/relationships/image" Target="../media/image16.png"/><Relationship Id="rId4" Type="http://schemas.openxmlformats.org/officeDocument/2006/relationships/image" Target="../media/image13.png"/><Relationship Id="rId9" Type="http://schemas.openxmlformats.org/officeDocument/2006/relationships/hyperlink" Target="https://thenounproject.com/term/car/884883" TargetMode="External"/><Relationship Id="rId1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hyperlink" Target="https://thenounproject.com/term/give-priority/980932"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thenounproject.com/term/search/43533"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hyperlink" Target="https://thenounproject.com/term/emergency/1379336" TargetMode="External"/><Relationship Id="rId3" Type="http://schemas.openxmlformats.org/officeDocument/2006/relationships/hyperlink" Target="https://thenounproject.com/term/link/1242077" TargetMode="External"/><Relationship Id="rId7" Type="http://schemas.openxmlformats.org/officeDocument/2006/relationships/hyperlink" Target="https://thenounproject.com/term/payment-settings/776568" TargetMode="External"/><Relationship Id="rId12"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hyperlink" Target="https://thenounproject.com/term/connections/1241165" TargetMode="External"/><Relationship Id="rId5" Type="http://schemas.openxmlformats.org/officeDocument/2006/relationships/hyperlink" Target="https://thenounproject.com/term/target/1176708" TargetMode="External"/><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hyperlink" Target="https://thenounproject.com/term/connection/1210192" TargetMode="External"/><Relationship Id="rId14" Type="http://schemas.openxmlformats.org/officeDocument/2006/relationships/image" Target="../media/image26.png"/></Relationships>
</file>

<file path=ppt/slides/_rels/slide3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thenounproject.com/term/emergency/1379336" TargetMode="External"/><Relationship Id="rId7" Type="http://schemas.openxmlformats.org/officeDocument/2006/relationships/hyperlink" Target="https://thenounproject.com/term/home/91510"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s://thenounproject.com/term/first-aid-kit/386810" TargetMode="Externa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hyperlink" Target="https://thenounproject.com/term/target/1176708"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hyperlink" Target="https://thenounproject.com/term/weight-lifting/30149" TargetMode="External"/><Relationship Id="rId3" Type="http://schemas.openxmlformats.org/officeDocument/2006/relationships/hyperlink" Target="https://thenounproject.com/term/payment-settings/776568" TargetMode="External"/><Relationship Id="rId7" Type="http://schemas.openxmlformats.org/officeDocument/2006/relationships/hyperlink" Target="https://thenounproject.com/term/security/1406868" TargetMode="External"/><Relationship Id="rId12"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hyperlink" Target="https://thenounproject.com/term/normal-child/1258170" TargetMode="External"/><Relationship Id="rId5" Type="http://schemas.openxmlformats.org/officeDocument/2006/relationships/hyperlink" Target="https://thenounproject.com/term/home/91510" TargetMode="External"/><Relationship Id="rId10" Type="http://schemas.openxmlformats.org/officeDocument/2006/relationships/image" Target="../media/image30.png"/><Relationship Id="rId4" Type="http://schemas.openxmlformats.org/officeDocument/2006/relationships/image" Target="../media/image23.png"/><Relationship Id="rId9" Type="http://schemas.openxmlformats.org/officeDocument/2006/relationships/hyperlink" Target="https://thenounproject.com/term/health/1014283" TargetMode="External"/><Relationship Id="rId1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hyperlink" Target="https://thenounproject.com/term/connection/1210192"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hyperlink" Target="https://thenounproject.com/term/connections/1241165"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hyperlink" Target="https://thenounproject.com/term/feedback/651875"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hyperlink" Target="https://thenounproject.com/term/baby-care/479966"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9.xml.rels><?xml version="1.0" encoding="UTF-8" standalone="yes"?>
<Relationships xmlns="http://schemas.openxmlformats.org/package/2006/relationships"><Relationship Id="rId3" Type="http://schemas.openxmlformats.org/officeDocument/2006/relationships/hyperlink" Target="https://thenounproject.com/term/gavel/742711"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hyperlink" Target="https://thenounproject.com/term/police-helmet/770889"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3" Type="http://schemas.openxmlformats.org/officeDocument/2006/relationships/hyperlink" Target="https://thenounproject.com/term/support/1255992"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hyperlink" Target="https://thenounproject.com/term/puzzle/679934"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
        <p:cNvGrpSpPr/>
        <p:nvPr/>
      </p:nvGrpSpPr>
      <p:grpSpPr>
        <a:xfrm>
          <a:off x="0" y="0"/>
          <a:ext cx="0" cy="0"/>
          <a:chOff x="0" y="0"/>
          <a:chExt cx="0" cy="0"/>
        </a:xfrm>
      </p:grpSpPr>
      <p:sp>
        <p:nvSpPr>
          <p:cNvPr id="4" name="Shape 22"/>
          <p:cNvSpPr txBox="1">
            <a:spLocks noGrp="1"/>
          </p:cNvSpPr>
          <p:nvPr>
            <p:ph type="ctrTitle"/>
          </p:nvPr>
        </p:nvSpPr>
        <p:spPr>
          <a:xfrm>
            <a:off x="990600" y="2895600"/>
            <a:ext cx="8089900" cy="1066800"/>
          </a:xfrm>
          <a:prstGeom prst="rect">
            <a:avLst/>
          </a:prstGeom>
          <a:noFill/>
          <a:ln>
            <a:noFill/>
          </a:ln>
        </p:spPr>
        <p:txBody>
          <a:bodyPr lIns="91425" tIns="45700" rIns="91425" bIns="45700" anchor="ctr" anchorCtr="0">
            <a:noAutofit/>
          </a:bodyPr>
          <a:lstStyle/>
          <a:p>
            <a:pPr lvl="0">
              <a:buSzPct val="25000"/>
            </a:pPr>
            <a:r>
              <a:rPr lang="en-AU" sz="3200" b="1" dirty="0"/>
              <a:t>Support and Safety </a:t>
            </a:r>
            <a:r>
              <a:rPr lang="en-AU" sz="3200" b="1" dirty="0" smtClean="0"/>
              <a:t>Hubs</a:t>
            </a:r>
            <a:br>
              <a:rPr lang="en-AU" sz="3200" b="1" dirty="0" smtClean="0"/>
            </a:br>
            <a:r>
              <a:rPr lang="en-AU" sz="3200" b="1" dirty="0" smtClean="0"/>
              <a:t>Sector Update</a:t>
            </a:r>
            <a:br>
              <a:rPr lang="en-AU" sz="3200" b="1" dirty="0" smtClean="0"/>
            </a:br>
            <a:r>
              <a:rPr lang="en-AU" sz="1800" b="1" dirty="0" smtClean="0"/>
              <a:t>Briefing pack</a:t>
            </a:r>
            <a:r>
              <a:rPr lang="en-AU" sz="3200" b="1" dirty="0"/>
              <a:t/>
            </a:r>
            <a:br>
              <a:rPr lang="en-AU" sz="3200" b="1" dirty="0"/>
            </a:br>
            <a:r>
              <a:rPr lang="en-AU" sz="3200" b="1"/>
              <a:t/>
            </a:r>
            <a:br>
              <a:rPr lang="en-AU" sz="3200" b="1"/>
            </a:br>
            <a:r>
              <a:rPr lang="en-AU" sz="2000" b="1" smtClean="0"/>
              <a:t>2 February 2018</a:t>
            </a:r>
            <a:endParaRPr sz="2000" b="0" i="0" u="none" strike="noStrike" cap="none" dirty="0">
              <a:solidFill>
                <a:schemeClr val="lt1"/>
              </a:solidFill>
              <a:sym typeface="Trebuchet MS"/>
            </a:endParaRPr>
          </a:p>
        </p:txBody>
      </p:sp>
    </p:spTree>
    <p:extLst>
      <p:ext uri="{BB962C8B-B14F-4D97-AF65-F5344CB8AC3E}">
        <p14:creationId xmlns:p14="http://schemas.microsoft.com/office/powerpoint/2010/main" val="3745033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AU" dirty="0" smtClean="0"/>
              <a:t>Key enablers and related reforms </a:t>
            </a:r>
            <a:endParaRPr lang="en-AU" dirty="0"/>
          </a:p>
        </p:txBody>
      </p:sp>
      <p:sp>
        <p:nvSpPr>
          <p:cNvPr id="4" name="Slide Number Placeholder 3"/>
          <p:cNvSpPr>
            <a:spLocks noGrp="1"/>
          </p:cNvSpPr>
          <p:nvPr>
            <p:ph type="sldNum" idx="4294967295"/>
          </p:nvPr>
        </p:nvSpPr>
        <p:spPr>
          <a:xfrm>
            <a:off x="7842250" y="6324600"/>
            <a:ext cx="2063750"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10</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24208466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Governance</a:t>
            </a:r>
            <a:endParaRPr lang="en-AU" dirty="0"/>
          </a:p>
        </p:txBody>
      </p:sp>
      <p:sp>
        <p:nvSpPr>
          <p:cNvPr id="3" name="Text Placeholder 2"/>
          <p:cNvSpPr>
            <a:spLocks noGrp="1"/>
          </p:cNvSpPr>
          <p:nvPr>
            <p:ph type="body" idx="1"/>
          </p:nvPr>
        </p:nvSpPr>
        <p:spPr>
          <a:xfrm>
            <a:off x="150989" y="5427131"/>
            <a:ext cx="9620898" cy="929678"/>
          </a:xfrm>
        </p:spPr>
        <p:txBody>
          <a:bodyPr/>
          <a:lstStyle/>
          <a:p>
            <a:pPr marL="0" indent="0"/>
            <a:r>
              <a:rPr lang="en-AU" sz="1400" dirty="0"/>
              <a:t>Family Safety Victoria will establish and initially </a:t>
            </a:r>
            <a:r>
              <a:rPr lang="en-AU" sz="1400" dirty="0" smtClean="0"/>
              <a:t>oversee management of </a:t>
            </a:r>
            <a:r>
              <a:rPr lang="en-AU" sz="1400" dirty="0"/>
              <a:t>the Hubs to ensure </a:t>
            </a:r>
            <a:r>
              <a:rPr lang="en-AU" sz="1400" dirty="0" smtClean="0"/>
              <a:t>strong </a:t>
            </a:r>
            <a:r>
              <a:rPr lang="en-AU" sz="1400" dirty="0" err="1" smtClean="0"/>
              <a:t>statewide</a:t>
            </a:r>
            <a:r>
              <a:rPr lang="en-AU" sz="1400" dirty="0"/>
              <a:t> </a:t>
            </a:r>
            <a:r>
              <a:rPr lang="en-AU" sz="1400" dirty="0" smtClean="0"/>
              <a:t>fidelity </a:t>
            </a:r>
            <a:r>
              <a:rPr lang="en-AU" sz="1400" dirty="0"/>
              <a:t>and quality in the model, support the development of </a:t>
            </a:r>
            <a:r>
              <a:rPr lang="en-AU" sz="1400" dirty="0" smtClean="0"/>
              <a:t>consistent integrated </a:t>
            </a:r>
            <a:r>
              <a:rPr lang="en-AU" sz="1400" dirty="0"/>
              <a:t>practice, and utilise government levers to ensure that the Hubs </a:t>
            </a:r>
            <a:r>
              <a:rPr lang="en-AU" sz="1400" dirty="0" smtClean="0"/>
              <a:t>and community</a:t>
            </a:r>
            <a:r>
              <a:rPr lang="en-AU" sz="1400" dirty="0"/>
              <a:t>, social, health and justice services </a:t>
            </a:r>
            <a:r>
              <a:rPr lang="en-AU" sz="1400" dirty="0" smtClean="0"/>
              <a:t>have the support they need to work </a:t>
            </a:r>
            <a:r>
              <a:rPr lang="en-AU" sz="1400" dirty="0"/>
              <a:t>together </a:t>
            </a:r>
            <a:r>
              <a:rPr lang="en-AU" sz="1400" dirty="0" smtClean="0"/>
              <a:t>effectively.</a:t>
            </a:r>
            <a:endParaRPr lang="en-AU" sz="1400" dirty="0"/>
          </a:p>
        </p:txBody>
      </p:sp>
      <p:sp>
        <p:nvSpPr>
          <p:cNvPr id="4" name="Slide Number Placeholder 3"/>
          <p:cNvSpPr>
            <a:spLocks noGrp="1"/>
          </p:cNvSpPr>
          <p:nvPr>
            <p:ph type="sldNum" idx="12"/>
          </p:nvPr>
        </p:nvSpPr>
        <p:spPr>
          <a:xfrm>
            <a:off x="7831967" y="6436925"/>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11</a:t>
            </a:fld>
            <a:endParaRPr lang="en-US" sz="1000" dirty="0">
              <a:latin typeface="Trebuchet MS"/>
              <a:ea typeface="Trebuchet MS"/>
              <a:cs typeface="Trebuchet MS"/>
              <a:sym typeface="Trebuchet MS"/>
            </a:endParaRPr>
          </a:p>
        </p:txBody>
      </p:sp>
      <p:graphicFrame>
        <p:nvGraphicFramePr>
          <p:cNvPr id="5" name="Table 4"/>
          <p:cNvGraphicFramePr>
            <a:graphicFrameLocks noGrp="1"/>
          </p:cNvGraphicFramePr>
          <p:nvPr>
            <p:extLst>
              <p:ext uri="{D42A27DB-BD31-4B8C-83A1-F6EECF244321}">
                <p14:modId xmlns:p14="http://schemas.microsoft.com/office/powerpoint/2010/main" val="95876964"/>
              </p:ext>
            </p:extLst>
          </p:nvPr>
        </p:nvGraphicFramePr>
        <p:xfrm>
          <a:off x="4814303" y="1205932"/>
          <a:ext cx="5008386" cy="4184378"/>
        </p:xfrm>
        <a:graphic>
          <a:graphicData uri="http://schemas.openxmlformats.org/drawingml/2006/table">
            <a:tbl>
              <a:tblPr firstRow="1" bandRow="1">
                <a:tableStyleId>{91EBBBCC-DAD2-459C-BE2E-F6DE35CF9A28}</a:tableStyleId>
              </a:tblPr>
              <a:tblGrid>
                <a:gridCol w="1059744"/>
                <a:gridCol w="1970493"/>
                <a:gridCol w="1978149"/>
              </a:tblGrid>
              <a:tr h="286093">
                <a:tc>
                  <a:txBody>
                    <a:bodyPr/>
                    <a:lstStyle/>
                    <a:p>
                      <a:endParaRPr lang="en-AU" sz="1000" dirty="0">
                        <a:latin typeface="Trebuchet MS" panose="020B0603020202020204" pitchFamily="34" charset="0"/>
                      </a:endParaRPr>
                    </a:p>
                  </a:txBody>
                  <a:tcPr marL="99060" marR="99060">
                    <a:solidFill>
                      <a:srgbClr val="FF9933"/>
                    </a:solidFill>
                  </a:tcPr>
                </a:tc>
                <a:tc>
                  <a:txBody>
                    <a:bodyPr/>
                    <a:lstStyle/>
                    <a:p>
                      <a:r>
                        <a:rPr lang="en-AU" sz="1000" dirty="0" smtClean="0">
                          <a:latin typeface="Trebuchet MS" panose="020B0603020202020204" pitchFamily="34" charset="0"/>
                        </a:rPr>
                        <a:t>Purpose</a:t>
                      </a:r>
                      <a:endParaRPr lang="en-AU" sz="1000" dirty="0">
                        <a:latin typeface="Trebuchet MS" panose="020B0603020202020204" pitchFamily="34" charset="0"/>
                      </a:endParaRPr>
                    </a:p>
                  </a:txBody>
                  <a:tcPr marL="99060" marR="99060">
                    <a:solidFill>
                      <a:srgbClr val="FF9933"/>
                    </a:solidFill>
                  </a:tcPr>
                </a:tc>
                <a:tc>
                  <a:txBody>
                    <a:bodyPr/>
                    <a:lstStyle/>
                    <a:p>
                      <a:r>
                        <a:rPr lang="en-AU" sz="1000" dirty="0" smtClean="0">
                          <a:latin typeface="Trebuchet MS" panose="020B0603020202020204" pitchFamily="34" charset="0"/>
                        </a:rPr>
                        <a:t>Membership</a:t>
                      </a:r>
                      <a:endParaRPr lang="en-AU" sz="1000" dirty="0">
                        <a:latin typeface="Trebuchet MS" panose="020B0603020202020204" pitchFamily="34" charset="0"/>
                      </a:endParaRPr>
                    </a:p>
                  </a:txBody>
                  <a:tcPr marL="99060" marR="99060">
                    <a:solidFill>
                      <a:srgbClr val="FF9933"/>
                    </a:solidFill>
                  </a:tcPr>
                </a:tc>
              </a:tr>
              <a:tr h="918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000" b="1" i="0" u="none" strike="noStrike" kern="0" cap="none" spc="0" normalizeH="0" baseline="0" noProof="0" dirty="0" smtClean="0">
                          <a:ln>
                            <a:noFill/>
                          </a:ln>
                          <a:solidFill>
                            <a:schemeClr val="tx1"/>
                          </a:solidFill>
                          <a:effectLst/>
                          <a:uLnTx/>
                          <a:uFillTx/>
                          <a:latin typeface="Trebuchet MS" panose="020B0603020202020204" pitchFamily="34" charset="0"/>
                          <a:ea typeface="+mn-ea"/>
                          <a:cs typeface="+mn-cs"/>
                          <a:sym typeface="Arial"/>
                        </a:rPr>
                        <a:t>Hubs </a:t>
                      </a:r>
                      <a:r>
                        <a:rPr kumimoji="0" lang="en-AU" sz="1000" b="1" i="0" u="none" strike="noStrike" kern="0" cap="none" spc="0" normalizeH="0" baseline="0" noProof="0" dirty="0" err="1" smtClean="0">
                          <a:ln>
                            <a:noFill/>
                          </a:ln>
                          <a:solidFill>
                            <a:schemeClr val="tx1"/>
                          </a:solidFill>
                          <a:effectLst/>
                          <a:uLnTx/>
                          <a:uFillTx/>
                          <a:latin typeface="Trebuchet MS" panose="020B0603020202020204" pitchFamily="34" charset="0"/>
                          <a:ea typeface="+mn-ea"/>
                          <a:cs typeface="+mn-cs"/>
                          <a:sym typeface="Arial"/>
                        </a:rPr>
                        <a:t>Statewide</a:t>
                      </a:r>
                      <a:r>
                        <a:rPr kumimoji="0" lang="en-AU" sz="1000" b="1" i="0" u="none" strike="noStrike" kern="0" cap="none" spc="0" normalizeH="0" baseline="0" noProof="0" dirty="0" smtClean="0">
                          <a:ln>
                            <a:noFill/>
                          </a:ln>
                          <a:solidFill>
                            <a:schemeClr val="tx1"/>
                          </a:solidFill>
                          <a:effectLst/>
                          <a:uLnTx/>
                          <a:uFillTx/>
                          <a:latin typeface="Trebuchet MS" panose="020B0603020202020204" pitchFamily="34" charset="0"/>
                          <a:ea typeface="+mn-ea"/>
                          <a:cs typeface="+mn-cs"/>
                          <a:sym typeface="Arial"/>
                        </a:rPr>
                        <a:t> Reference Group</a:t>
                      </a:r>
                    </a:p>
                    <a:p>
                      <a:pPr marL="0" marR="0" lvl="0" indent="0" algn="l" rtl="0">
                        <a:lnSpc>
                          <a:spcPct val="100000"/>
                        </a:lnSpc>
                        <a:spcBef>
                          <a:spcPts val="0"/>
                        </a:spcBef>
                        <a:spcAft>
                          <a:spcPts val="0"/>
                        </a:spcAft>
                        <a:buFont typeface="Arial" panose="020B0604020202020204" pitchFamily="34" charset="0"/>
                        <a:buNone/>
                      </a:pPr>
                      <a:endParaRPr lang="en-AU" sz="1000" b="1" i="0" u="none" strike="noStrike" cap="none" dirty="0">
                        <a:solidFill>
                          <a:schemeClr val="tx1"/>
                        </a:solidFill>
                        <a:effectLst/>
                        <a:latin typeface="Trebuchet MS" panose="020B0603020202020204" pitchFamily="34" charset="0"/>
                        <a:ea typeface="+mn-ea"/>
                        <a:cs typeface="+mn-cs"/>
                        <a:sym typeface="Arial"/>
                      </a:endParaRPr>
                    </a:p>
                  </a:txBody>
                  <a:tcPr marL="99060" marR="99060"/>
                </a:tc>
                <a:tc>
                  <a:txBody>
                    <a:bodyPr/>
                    <a:lstStyle/>
                    <a:p>
                      <a:pPr marL="85725" marR="0" lvl="0" indent="-85725" algn="l" rtl="0">
                        <a:lnSpc>
                          <a:spcPct val="100000"/>
                        </a:lnSpc>
                        <a:spcBef>
                          <a:spcPts val="0"/>
                        </a:spcBef>
                        <a:spcAft>
                          <a:spcPts val="0"/>
                        </a:spcAft>
                        <a:buFont typeface="Arial" panose="020B0604020202020204" pitchFamily="34" charset="0"/>
                        <a:buChar char="•"/>
                      </a:pPr>
                      <a:r>
                        <a:rPr lang="en-AU" sz="900" b="0" i="0" u="none" strike="noStrike" cap="none" dirty="0" smtClean="0">
                          <a:solidFill>
                            <a:schemeClr val="dk1"/>
                          </a:solidFill>
                          <a:effectLst/>
                          <a:latin typeface="Trebuchet MS" panose="020B0603020202020204" pitchFamily="34" charset="0"/>
                          <a:ea typeface="+mn-ea"/>
                          <a:cs typeface="+mn-cs"/>
                          <a:sym typeface="Arial"/>
                        </a:rPr>
                        <a:t>advise the </a:t>
                      </a:r>
                      <a:r>
                        <a:rPr lang="en-AU" sz="900" b="0" i="0" u="none" strike="noStrike" cap="none" baseline="0" dirty="0" smtClean="0">
                          <a:solidFill>
                            <a:schemeClr val="dk1"/>
                          </a:solidFill>
                          <a:effectLst/>
                          <a:latin typeface="Trebuchet MS" panose="020B0603020202020204" pitchFamily="34" charset="0"/>
                          <a:ea typeface="+mn-ea"/>
                          <a:cs typeface="+mn-cs"/>
                          <a:sym typeface="Arial"/>
                        </a:rPr>
                        <a:t>Family Violence Steering Committee and FSV on the </a:t>
                      </a:r>
                      <a:r>
                        <a:rPr lang="en-AU" sz="900" b="0" i="0" u="none" strike="noStrike" cap="none" dirty="0" smtClean="0">
                          <a:solidFill>
                            <a:schemeClr val="dk1"/>
                          </a:solidFill>
                          <a:effectLst/>
                          <a:latin typeface="Trebuchet MS" panose="020B0603020202020204" pitchFamily="34" charset="0"/>
                          <a:ea typeface="+mn-ea"/>
                          <a:cs typeface="+mn-cs"/>
                          <a:sym typeface="Arial"/>
                        </a:rPr>
                        <a:t>implementation, evaluation and evolution of the Hubs </a:t>
                      </a:r>
                    </a:p>
                    <a:p>
                      <a:pPr marL="85725" marR="0" lvl="0" indent="-85725" algn="l" rtl="0">
                        <a:lnSpc>
                          <a:spcPct val="100000"/>
                        </a:lnSpc>
                        <a:spcBef>
                          <a:spcPts val="0"/>
                        </a:spcBef>
                        <a:spcAft>
                          <a:spcPts val="0"/>
                        </a:spcAft>
                        <a:buFont typeface="Arial" panose="020B0604020202020204" pitchFamily="34" charset="0"/>
                        <a:buChar char="•"/>
                      </a:pPr>
                      <a:r>
                        <a:rPr lang="en-AU" sz="900" b="0" i="0" u="none" strike="noStrike" cap="none" dirty="0" smtClean="0">
                          <a:solidFill>
                            <a:schemeClr val="dk1"/>
                          </a:solidFill>
                          <a:effectLst/>
                          <a:latin typeface="Trebuchet MS" panose="020B0603020202020204" pitchFamily="34" charset="0"/>
                          <a:ea typeface="+mn-ea"/>
                          <a:cs typeface="+mn-cs"/>
                          <a:sym typeface="Arial"/>
                        </a:rPr>
                        <a:t>oversight of the Hubs network</a:t>
                      </a:r>
                      <a:endParaRPr lang="en-AU" sz="900" b="0" i="0" u="none" strike="noStrike" cap="none" dirty="0">
                        <a:solidFill>
                          <a:schemeClr val="dk1"/>
                        </a:solidFill>
                        <a:effectLst/>
                        <a:latin typeface="Trebuchet MS" panose="020B0603020202020204" pitchFamily="34" charset="0"/>
                        <a:ea typeface="+mn-ea"/>
                        <a:cs typeface="+mn-cs"/>
                        <a:sym typeface="Arial"/>
                      </a:endParaRPr>
                    </a:p>
                  </a:txBody>
                  <a:tcPr marL="99060" marR="99060"/>
                </a:tc>
                <a:tc>
                  <a:txBody>
                    <a:bodyPr/>
                    <a:lstStyle/>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government stakeholders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sector stakeholders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service users</a:t>
                      </a:r>
                      <a:b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b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[to be established through an EOI process following commencement of operations]</a:t>
                      </a:r>
                    </a:p>
                  </a:txBody>
                  <a:tcPr marL="99060" marR="99060"/>
                </a:tc>
              </a:tr>
              <a:tr h="1175883">
                <a:tc>
                  <a:txBody>
                    <a:bodyPr/>
                    <a:lstStyle/>
                    <a:p>
                      <a:pPr marL="0" lvl="0" indent="0">
                        <a:buFont typeface="Arial" panose="020B0604020202020204" pitchFamily="34" charset="0"/>
                        <a:buNone/>
                      </a:pPr>
                      <a:r>
                        <a:rPr lang="en-AU" sz="1000" b="1" i="0" u="none" strike="noStrike" cap="none" dirty="0" smtClean="0">
                          <a:solidFill>
                            <a:schemeClr val="tx1"/>
                          </a:solidFill>
                          <a:effectLst/>
                          <a:latin typeface="Trebuchet MS" panose="020B0603020202020204" pitchFamily="34" charset="0"/>
                          <a:ea typeface="+mn-ea"/>
                          <a:cs typeface="+mn-cs"/>
                          <a:sym typeface="Arial"/>
                        </a:rPr>
                        <a:t>Hub Leadership Groups</a:t>
                      </a:r>
                    </a:p>
                    <a:p>
                      <a:pPr marL="0" lvl="0" indent="0">
                        <a:buFont typeface="Arial" panose="020B0604020202020204" pitchFamily="34" charset="0"/>
                        <a:buNone/>
                      </a:pPr>
                      <a:endParaRPr lang="en-AU" sz="1000" b="1" i="0" u="none" strike="noStrike" cap="none" dirty="0">
                        <a:solidFill>
                          <a:schemeClr val="tx1"/>
                        </a:solidFill>
                        <a:effectLst/>
                        <a:latin typeface="Trebuchet MS" panose="020B0603020202020204" pitchFamily="34" charset="0"/>
                        <a:ea typeface="+mn-ea"/>
                        <a:cs typeface="+mn-cs"/>
                        <a:sym typeface="Arial"/>
                      </a:endParaRPr>
                    </a:p>
                  </a:txBody>
                  <a:tcPr marL="99060" marR="99060"/>
                </a:tc>
                <a:tc>
                  <a:txBody>
                    <a:bodyPr/>
                    <a:lstStyle/>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strategic direction</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accountable for integrated practice and service delivery</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oversight of operations and performance </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update FSV, DHHS and other stakeholders (as relevant) on issues and risks</a:t>
                      </a:r>
                    </a:p>
                  </a:txBody>
                  <a:tcPr marL="99060" marR="99060"/>
                </a:tc>
                <a:tc>
                  <a:txBody>
                    <a:bodyPr/>
                    <a:lstStyle/>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senior executives from each CSO and Aboriginal services in the Hub</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FSV Hub Centre Manager</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representatives from key departments and agencies including Victoria Police and DHHS</a:t>
                      </a:r>
                    </a:p>
                    <a:p>
                      <a:pPr marL="85725" lvl="0" indent="-85725">
                        <a:buFont typeface="Arial" panose="020B0604020202020204" pitchFamily="34" charset="0"/>
                        <a:buChar char="•"/>
                      </a:pPr>
                      <a:endParaRPr lang="en-AU" sz="900" u="none" strike="noStrike" cap="none" dirty="0" smtClean="0">
                        <a:effectLst/>
                        <a:latin typeface="Trebuchet MS" panose="020B0603020202020204" pitchFamily="34" charset="0"/>
                        <a:sym typeface="Arial"/>
                      </a:endParaRPr>
                    </a:p>
                  </a:txBody>
                  <a:tcPr marL="99060" marR="99060"/>
                </a:tc>
              </a:tr>
              <a:tr h="1653618">
                <a:tc>
                  <a:txBody>
                    <a:bodyPr/>
                    <a:lstStyle/>
                    <a:p>
                      <a:pPr marL="0" lvl="0" indent="0">
                        <a:buFont typeface="Arial" panose="020B0604020202020204" pitchFamily="34" charset="0"/>
                        <a:buNone/>
                      </a:pPr>
                      <a:r>
                        <a:rPr lang="en-AU" sz="1000" b="1" i="0" u="none" strike="noStrike" cap="none" dirty="0" smtClean="0">
                          <a:solidFill>
                            <a:schemeClr val="tx1"/>
                          </a:solidFill>
                          <a:effectLst/>
                          <a:latin typeface="Trebuchet MS" panose="020B0603020202020204" pitchFamily="34" charset="0"/>
                          <a:ea typeface="+mn-ea"/>
                          <a:cs typeface="+mn-cs"/>
                          <a:sym typeface="Arial"/>
                        </a:rPr>
                        <a:t>Local Hub Establishment Groups</a:t>
                      </a:r>
                    </a:p>
                    <a:p>
                      <a:pPr marL="0" lvl="0" indent="0">
                        <a:buFont typeface="Arial" panose="020B0604020202020204" pitchFamily="34" charset="0"/>
                        <a:buNone/>
                      </a:pPr>
                      <a:endParaRPr lang="en-AU" sz="1000" b="1" i="0" u="none" strike="noStrike" cap="none" dirty="0">
                        <a:solidFill>
                          <a:schemeClr val="tx1"/>
                        </a:solidFill>
                        <a:effectLst/>
                        <a:latin typeface="Trebuchet MS" panose="020B0603020202020204" pitchFamily="34" charset="0"/>
                        <a:ea typeface="+mn-ea"/>
                        <a:cs typeface="+mn-cs"/>
                        <a:sym typeface="Arial"/>
                      </a:endParaRPr>
                    </a:p>
                  </a:txBody>
                  <a:tcPr marL="99060" marR="99060"/>
                </a:tc>
                <a:tc>
                  <a:txBody>
                    <a:bodyPr/>
                    <a:lstStyle/>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support establishment of the local Hub</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implement referral pathways and protocols and service interfaces between the Hub and broader services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create shared responsibility for outcomes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contribute to monitoring, planning, tailoring and improvement of services</a:t>
                      </a:r>
                    </a:p>
                  </a:txBody>
                  <a:tcPr marL="99060" marR="99060"/>
                </a:tc>
                <a:tc>
                  <a:txBody>
                    <a:bodyPr/>
                    <a:lstStyle/>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senior Hub representatives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government departments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local government</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agencies from justice, health, social and community services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representatives from Aboriginal services and communities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people with experience using services</a:t>
                      </a:r>
                    </a:p>
                    <a:p>
                      <a:pPr marL="85725" marR="0" lvl="0" indent="-857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900" b="0" i="0" u="none" strike="noStrike" kern="0" cap="none" spc="0" normalizeH="0" baseline="0" noProof="0" dirty="0" smtClean="0">
                          <a:ln>
                            <a:noFill/>
                          </a:ln>
                          <a:solidFill>
                            <a:srgbClr val="000000"/>
                          </a:solidFill>
                          <a:effectLst/>
                          <a:uLnTx/>
                          <a:uFillTx/>
                          <a:latin typeface="Trebuchet MS" panose="020B0603020202020204" pitchFamily="34" charset="0"/>
                          <a:ea typeface="+mn-ea"/>
                          <a:cs typeface="+mn-cs"/>
                          <a:sym typeface="Arial"/>
                        </a:rPr>
                        <a:t>community representatives</a:t>
                      </a:r>
                    </a:p>
                    <a:p>
                      <a:pPr marL="85725" lvl="0" indent="-85725">
                        <a:buFont typeface="Arial" panose="020B0604020202020204" pitchFamily="34" charset="0"/>
                        <a:buChar char="•"/>
                      </a:pPr>
                      <a:endParaRPr lang="en-AU" sz="900" u="none" strike="noStrike" cap="none" dirty="0" smtClean="0">
                        <a:effectLst/>
                        <a:latin typeface="Trebuchet MS" panose="020B0603020202020204" pitchFamily="34" charset="0"/>
                        <a:sym typeface="Arial"/>
                      </a:endParaRPr>
                    </a:p>
                  </a:txBody>
                  <a:tcPr marL="99060" marR="99060"/>
                </a:tc>
              </a:tr>
            </a:tbl>
          </a:graphicData>
        </a:graphic>
      </p:graphicFrame>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988" y="1320801"/>
            <a:ext cx="4553243" cy="2651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05257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core Hub team and a broader network of services</a:t>
            </a:r>
            <a:endParaRPr lang="en-AU" dirty="0"/>
          </a:p>
        </p:txBody>
      </p:sp>
      <p:sp>
        <p:nvSpPr>
          <p:cNvPr id="3" name="Text Placeholder 2"/>
          <p:cNvSpPr>
            <a:spLocks noGrp="1"/>
          </p:cNvSpPr>
          <p:nvPr>
            <p:ph type="body" idx="1"/>
          </p:nvPr>
        </p:nvSpPr>
        <p:spPr>
          <a:xfrm>
            <a:off x="6113942" y="1719549"/>
            <a:ext cx="3296758" cy="3452479"/>
          </a:xfrm>
        </p:spPr>
        <p:txBody>
          <a:bodyPr/>
          <a:lstStyle/>
          <a:p>
            <a:pPr>
              <a:buFont typeface="Arial" panose="020B0604020202020204" pitchFamily="34" charset="0"/>
              <a:buChar char="•"/>
            </a:pPr>
            <a:r>
              <a:rPr lang="en-AU" dirty="0" smtClean="0"/>
              <a:t>Partner </a:t>
            </a:r>
            <a:r>
              <a:rPr lang="en-AU" dirty="0"/>
              <a:t>services: These comprise the services in each area who are partnering to make up the Hub. </a:t>
            </a:r>
          </a:p>
          <a:p>
            <a:pPr>
              <a:buFont typeface="Arial" panose="020B0604020202020204" pitchFamily="34" charset="0"/>
              <a:buChar char="•"/>
            </a:pPr>
            <a:endParaRPr lang="en-AU" dirty="0" smtClean="0"/>
          </a:p>
          <a:p>
            <a:pPr>
              <a:buFont typeface="Arial" panose="020B0604020202020204" pitchFamily="34" charset="0"/>
              <a:buChar char="•"/>
            </a:pPr>
            <a:r>
              <a:rPr lang="en-AU" dirty="0" smtClean="0"/>
              <a:t>Core services: </a:t>
            </a:r>
            <a:r>
              <a:rPr lang="en-AU" dirty="0"/>
              <a:t>These comprise all of the organisations and agencies that provide specialist family violence services, family services and </a:t>
            </a:r>
            <a:r>
              <a:rPr lang="en-AU" dirty="0" smtClean="0"/>
              <a:t>perpetrator/men’s </a:t>
            </a:r>
            <a:r>
              <a:rPr lang="en-AU" dirty="0"/>
              <a:t>services in the area, including those who are partnering to make up the Hub. </a:t>
            </a:r>
          </a:p>
          <a:p>
            <a:pPr>
              <a:buFont typeface="Arial" panose="020B0604020202020204" pitchFamily="34" charset="0"/>
              <a:buChar char="•"/>
            </a:pPr>
            <a:endParaRPr lang="en-AU" dirty="0" smtClean="0"/>
          </a:p>
          <a:p>
            <a:pPr>
              <a:buFont typeface="Arial" panose="020B0604020202020204" pitchFamily="34" charset="0"/>
              <a:buChar char="•"/>
            </a:pPr>
            <a:r>
              <a:rPr lang="en-AU" dirty="0" smtClean="0"/>
              <a:t>Broader network services: </a:t>
            </a:r>
            <a:r>
              <a:rPr lang="en-AU" dirty="0"/>
              <a:t>These comprise the range of health, justice, community and education services in the area. </a:t>
            </a:r>
            <a:endParaRPr lang="en-AU" dirty="0" smtClean="0"/>
          </a:p>
          <a:p>
            <a:endParaRPr lang="en-AU" dirty="0"/>
          </a:p>
        </p:txBody>
      </p:sp>
      <p:sp>
        <p:nvSpPr>
          <p:cNvPr id="4" name="Slide Number Placeholder 3"/>
          <p:cNvSpPr>
            <a:spLocks noGrp="1"/>
          </p:cNvSpPr>
          <p:nvPr>
            <p:ph type="sldNum" idx="12"/>
          </p:nvPr>
        </p:nvSpPr>
        <p:spPr>
          <a:xfrm>
            <a:off x="7799788" y="644842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12</a:t>
            </a:fld>
            <a:endParaRPr lang="en-US" sz="1000" dirty="0">
              <a:solidFill>
                <a:srgbClr val="000000"/>
              </a:solidFill>
              <a:latin typeface="Trebuchet MS"/>
              <a:ea typeface="Trebuchet MS"/>
              <a:cs typeface="Trebuchet MS"/>
              <a:sym typeface="Trebuchet MS"/>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8559"/>
          <a:stretch/>
        </p:blipFill>
        <p:spPr bwMode="auto">
          <a:xfrm>
            <a:off x="501498" y="1371600"/>
            <a:ext cx="5431469" cy="4719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Line Callout 2 (Accent Bar) 5"/>
          <p:cNvSpPr/>
          <p:nvPr/>
        </p:nvSpPr>
        <p:spPr>
          <a:xfrm rot="10800000">
            <a:off x="1120737" y="2171700"/>
            <a:ext cx="946188" cy="761708"/>
          </a:xfrm>
          <a:prstGeom prst="accentCallout2">
            <a:avLst>
              <a:gd name="adj1" fmla="val 55923"/>
              <a:gd name="adj2" fmla="val 28401"/>
              <a:gd name="adj3" fmla="val 55478"/>
              <a:gd name="adj4" fmla="val 13669"/>
              <a:gd name="adj5" fmla="val -29527"/>
              <a:gd name="adj6" fmla="val -6016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AU" sz="1050" b="1" dirty="0">
              <a:solidFill>
                <a:schemeClr val="bg1"/>
              </a:solidFill>
            </a:endParaRPr>
          </a:p>
        </p:txBody>
      </p:sp>
      <p:sp>
        <p:nvSpPr>
          <p:cNvPr id="7" name="TextBox 6"/>
          <p:cNvSpPr txBox="1"/>
          <p:nvPr/>
        </p:nvSpPr>
        <p:spPr>
          <a:xfrm>
            <a:off x="269799" y="2006726"/>
            <a:ext cx="1701876" cy="1323439"/>
          </a:xfrm>
          <a:prstGeom prst="rect">
            <a:avLst/>
          </a:prstGeom>
          <a:noFill/>
        </p:spPr>
        <p:txBody>
          <a:bodyPr wrap="square" rtlCol="0">
            <a:spAutoFit/>
          </a:bodyPr>
          <a:lstStyle/>
          <a:p>
            <a:r>
              <a:rPr lang="en-AU" sz="1000" dirty="0" smtClean="0">
                <a:solidFill>
                  <a:schemeClr val="tx1"/>
                </a:solidFill>
                <a:latin typeface="Trebuchet MS" panose="020B0603020202020204" pitchFamily="34" charset="0"/>
              </a:rPr>
              <a:t>From the commencement of operations in the launch areas, the </a:t>
            </a:r>
            <a:r>
              <a:rPr lang="en-AU" sz="1000" dirty="0">
                <a:solidFill>
                  <a:schemeClr val="tx1"/>
                </a:solidFill>
                <a:latin typeface="Trebuchet MS" panose="020B0603020202020204" pitchFamily="34" charset="0"/>
              </a:rPr>
              <a:t>Hub team includes frontline staff, operational leadership and practice leadership. Refer to next slide</a:t>
            </a:r>
            <a:r>
              <a:rPr lang="en-AU" sz="1000" dirty="0" smtClean="0">
                <a:solidFill>
                  <a:schemeClr val="tx1"/>
                </a:solidFill>
                <a:latin typeface="Trebuchet MS" panose="020B0603020202020204" pitchFamily="34" charset="0"/>
              </a:rPr>
              <a:t>.</a:t>
            </a:r>
            <a:endParaRPr lang="en-AU" sz="1000" dirty="0">
              <a:solidFill>
                <a:schemeClr val="tx1"/>
              </a:solidFill>
              <a:latin typeface="Trebuchet MS" panose="020B0603020202020204" pitchFamily="34" charset="0"/>
            </a:endParaRPr>
          </a:p>
        </p:txBody>
      </p:sp>
    </p:spTree>
    <p:extLst>
      <p:ext uri="{BB962C8B-B14F-4D97-AF65-F5344CB8AC3E}">
        <p14:creationId xmlns:p14="http://schemas.microsoft.com/office/powerpoint/2010/main" val="40298291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Hub Team</a:t>
            </a:r>
            <a:endParaRPr lang="en-AU" dirty="0"/>
          </a:p>
        </p:txBody>
      </p:sp>
      <p:sp>
        <p:nvSpPr>
          <p:cNvPr id="3" name="Text Placeholder 2"/>
          <p:cNvSpPr>
            <a:spLocks noGrp="1"/>
          </p:cNvSpPr>
          <p:nvPr>
            <p:ph type="body" idx="1"/>
          </p:nvPr>
        </p:nvSpPr>
        <p:spPr>
          <a:xfrm>
            <a:off x="276223" y="1200150"/>
            <a:ext cx="9020177" cy="1834116"/>
          </a:xfrm>
        </p:spPr>
        <p:txBody>
          <a:bodyPr/>
          <a:lstStyle/>
          <a:p>
            <a:pPr marL="0" lvl="0" indent="0">
              <a:spcBef>
                <a:spcPts val="300"/>
              </a:spcBef>
            </a:pPr>
            <a:endParaRPr lang="en-AU" sz="1200" dirty="0" smtClean="0"/>
          </a:p>
          <a:p>
            <a:pPr marL="285750" lvl="0" indent="-285750">
              <a:spcBef>
                <a:spcPts val="300"/>
              </a:spcBef>
              <a:buFont typeface="Arial" panose="020B0604020202020204" pitchFamily="34" charset="0"/>
              <a:buChar char="•"/>
            </a:pPr>
            <a:endParaRPr lang="en-AU" sz="1200" dirty="0" smtClean="0"/>
          </a:p>
          <a:p>
            <a:pPr marL="285750" lvl="0" indent="-285750">
              <a:spcBef>
                <a:spcPts val="300"/>
              </a:spcBef>
              <a:buFont typeface="Arial" panose="020B0604020202020204" pitchFamily="34" charset="0"/>
              <a:buChar char="•"/>
            </a:pPr>
            <a:endParaRPr lang="en-AU" sz="1200" dirty="0"/>
          </a:p>
          <a:p>
            <a:pPr marL="285750" lvl="0" indent="-285750">
              <a:spcBef>
                <a:spcPts val="300"/>
              </a:spcBef>
              <a:buFont typeface="Arial" panose="020B0604020202020204" pitchFamily="34" charset="0"/>
              <a:buChar char="•"/>
            </a:pPr>
            <a:endParaRPr lang="en-AU" sz="1200" dirty="0" smtClean="0"/>
          </a:p>
          <a:p>
            <a:pPr marL="285750" lvl="0" indent="-285750">
              <a:spcBef>
                <a:spcPts val="300"/>
              </a:spcBef>
              <a:buFont typeface="Arial" panose="020B0604020202020204" pitchFamily="34" charset="0"/>
              <a:buChar char="•"/>
            </a:pPr>
            <a:endParaRPr lang="en-AU" sz="1200" dirty="0"/>
          </a:p>
          <a:p>
            <a:pPr marL="285750" lvl="0" indent="-285750">
              <a:spcBef>
                <a:spcPts val="300"/>
              </a:spcBef>
              <a:buFont typeface="Arial" panose="020B0604020202020204" pitchFamily="34" charset="0"/>
              <a:buChar char="•"/>
            </a:pPr>
            <a:endParaRPr lang="en-AU" sz="1200" dirty="0" smtClean="0"/>
          </a:p>
          <a:p>
            <a:pPr marL="285750" lvl="0" indent="-285750">
              <a:spcBef>
                <a:spcPts val="300"/>
              </a:spcBef>
              <a:buFont typeface="Arial" panose="020B0604020202020204" pitchFamily="34" charset="0"/>
              <a:buChar char="•"/>
            </a:pPr>
            <a:endParaRPr lang="en-AU" sz="1200" dirty="0"/>
          </a:p>
          <a:p>
            <a:pPr marL="285750" lvl="0" indent="-285750">
              <a:spcBef>
                <a:spcPts val="300"/>
              </a:spcBef>
              <a:buFont typeface="Arial" panose="020B0604020202020204" pitchFamily="34" charset="0"/>
              <a:buChar char="•"/>
            </a:pPr>
            <a:endParaRPr lang="en-AU" sz="1200" dirty="0" smtClean="0"/>
          </a:p>
          <a:p>
            <a:pPr marL="285750" lvl="0" indent="-285750">
              <a:spcBef>
                <a:spcPts val="300"/>
              </a:spcBef>
              <a:buFont typeface="Arial" panose="020B0604020202020204" pitchFamily="34" charset="0"/>
              <a:buChar char="•"/>
            </a:pPr>
            <a:endParaRPr lang="en-AU" sz="1200" dirty="0"/>
          </a:p>
          <a:p>
            <a:pPr marL="285750" lvl="0" indent="-285750">
              <a:spcBef>
                <a:spcPts val="300"/>
              </a:spcBef>
              <a:buFont typeface="Arial" panose="020B0604020202020204" pitchFamily="34" charset="0"/>
              <a:buChar char="•"/>
            </a:pPr>
            <a:endParaRPr lang="en-AU" sz="1200" dirty="0" smtClean="0"/>
          </a:p>
          <a:p>
            <a:pPr marL="285750" lvl="0" indent="-285750">
              <a:spcBef>
                <a:spcPts val="300"/>
              </a:spcBef>
              <a:buFont typeface="Arial" panose="020B0604020202020204" pitchFamily="34" charset="0"/>
              <a:buChar char="•"/>
            </a:pPr>
            <a:endParaRPr lang="en-AU" sz="1200" dirty="0"/>
          </a:p>
          <a:p>
            <a:pPr marL="285750" lvl="0" indent="-285750">
              <a:spcBef>
                <a:spcPts val="300"/>
              </a:spcBef>
              <a:buFont typeface="Arial" panose="020B0604020202020204" pitchFamily="34" charset="0"/>
              <a:buChar char="•"/>
            </a:pPr>
            <a:endParaRPr lang="en-AU" sz="1200" dirty="0" smtClean="0"/>
          </a:p>
          <a:p>
            <a:pPr marL="285750" lvl="0" indent="-285750">
              <a:spcBef>
                <a:spcPts val="300"/>
              </a:spcBef>
              <a:buFont typeface="Arial" panose="020B0604020202020204" pitchFamily="34" charset="0"/>
              <a:buChar char="•"/>
            </a:pPr>
            <a:endParaRPr lang="en-AU" sz="1200" dirty="0"/>
          </a:p>
          <a:p>
            <a:pPr lvl="0">
              <a:spcBef>
                <a:spcPts val="300"/>
              </a:spcBef>
              <a:spcAft>
                <a:spcPts val="300"/>
              </a:spcAft>
            </a:pPr>
            <a:endParaRPr lang="en-US" sz="1200" dirty="0" smtClean="0"/>
          </a:p>
          <a:p>
            <a:pPr lvl="0">
              <a:spcBef>
                <a:spcPts val="300"/>
              </a:spcBef>
              <a:spcAft>
                <a:spcPts val="300"/>
              </a:spcAft>
            </a:pPr>
            <a:endParaRPr lang="en-US" sz="1200" dirty="0"/>
          </a:p>
          <a:p>
            <a:pPr lvl="0">
              <a:spcBef>
                <a:spcPts val="300"/>
              </a:spcBef>
              <a:spcAft>
                <a:spcPts val="300"/>
              </a:spcAft>
            </a:pPr>
            <a:endParaRPr lang="en-US" sz="1200" dirty="0" smtClean="0"/>
          </a:p>
          <a:p>
            <a:pPr lvl="0">
              <a:spcBef>
                <a:spcPts val="300"/>
              </a:spcBef>
              <a:spcAft>
                <a:spcPts val="300"/>
              </a:spcAft>
            </a:pPr>
            <a:endParaRPr lang="en-US" sz="1200" dirty="0"/>
          </a:p>
          <a:p>
            <a:pPr lvl="0">
              <a:spcBef>
                <a:spcPts val="300"/>
              </a:spcBef>
              <a:spcAft>
                <a:spcPts val="300"/>
              </a:spcAft>
            </a:pPr>
            <a:endParaRPr lang="en-US" sz="1200" dirty="0" smtClean="0"/>
          </a:p>
          <a:p>
            <a:pPr lvl="0">
              <a:spcBef>
                <a:spcPts val="300"/>
              </a:spcBef>
              <a:spcAft>
                <a:spcPts val="300"/>
              </a:spcAft>
            </a:pPr>
            <a:endParaRPr lang="en-US" sz="1200" dirty="0"/>
          </a:p>
          <a:p>
            <a:pPr lvl="0">
              <a:spcBef>
                <a:spcPts val="300"/>
              </a:spcBef>
              <a:spcAft>
                <a:spcPts val="300"/>
              </a:spcAft>
            </a:pPr>
            <a:endParaRPr lang="en-US" sz="1200" dirty="0" smtClean="0"/>
          </a:p>
          <a:p>
            <a:pPr lvl="0">
              <a:spcBef>
                <a:spcPts val="300"/>
              </a:spcBef>
              <a:spcAft>
                <a:spcPts val="300"/>
              </a:spcAft>
            </a:pPr>
            <a:endParaRPr lang="en-US" sz="1200" dirty="0"/>
          </a:p>
          <a:p>
            <a:pPr marL="0" lvl="0" indent="0">
              <a:spcBef>
                <a:spcPts val="300"/>
              </a:spcBef>
            </a:pPr>
            <a:endParaRPr lang="en-AU" sz="1200" dirty="0"/>
          </a:p>
          <a:p>
            <a:endParaRPr lang="en-AU" sz="1200" dirty="0"/>
          </a:p>
        </p:txBody>
      </p:sp>
      <p:sp>
        <p:nvSpPr>
          <p:cNvPr id="4" name="Slide Number Placeholder 3"/>
          <p:cNvSpPr>
            <a:spLocks noGrp="1"/>
          </p:cNvSpPr>
          <p:nvPr>
            <p:ph type="sldNum" idx="12"/>
          </p:nvPr>
        </p:nvSpPr>
        <p:spPr>
          <a:xfrm>
            <a:off x="7823201" y="639127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13</a:t>
            </a:fld>
            <a:endParaRPr lang="en-US" sz="1000" dirty="0">
              <a:solidFill>
                <a:srgbClr val="000000"/>
              </a:solidFill>
              <a:latin typeface="Trebuchet MS"/>
              <a:ea typeface="Trebuchet MS"/>
              <a:cs typeface="Trebuchet MS"/>
              <a:sym typeface="Trebuchet MS"/>
            </a:endParaRPr>
          </a:p>
        </p:txBody>
      </p:sp>
      <p:graphicFrame>
        <p:nvGraphicFramePr>
          <p:cNvPr id="5" name="Table 4"/>
          <p:cNvGraphicFramePr>
            <a:graphicFrameLocks noGrp="1"/>
          </p:cNvGraphicFramePr>
          <p:nvPr>
            <p:extLst>
              <p:ext uri="{D42A27DB-BD31-4B8C-83A1-F6EECF244321}">
                <p14:modId xmlns:p14="http://schemas.microsoft.com/office/powerpoint/2010/main" val="4183928864"/>
              </p:ext>
            </p:extLst>
          </p:nvPr>
        </p:nvGraphicFramePr>
        <p:xfrm>
          <a:off x="276223" y="1200150"/>
          <a:ext cx="9411781" cy="4716329"/>
        </p:xfrm>
        <a:graphic>
          <a:graphicData uri="http://schemas.openxmlformats.org/drawingml/2006/table">
            <a:tbl>
              <a:tblPr firstRow="1" bandRow="1">
                <a:tableStyleId>{3B4B98B0-60AC-42C2-AFA5-B58CD77FA1E5}</a:tableStyleId>
              </a:tblPr>
              <a:tblGrid>
                <a:gridCol w="1718586"/>
                <a:gridCol w="2598096"/>
                <a:gridCol w="5095099"/>
              </a:tblGrid>
              <a:tr h="283782">
                <a:tc>
                  <a:txBody>
                    <a:bodyPr/>
                    <a:lstStyle/>
                    <a:p>
                      <a:endParaRPr lang="en-AU" sz="1050" dirty="0">
                        <a:latin typeface="Trebuchet MS" panose="020B0603020202020204" pitchFamily="34" charset="0"/>
                      </a:endParaRPr>
                    </a:p>
                  </a:txBody>
                  <a:tcPr>
                    <a:lnR w="3175" cap="flat" cmpd="sng" algn="ctr">
                      <a:solidFill>
                        <a:schemeClr val="bg1"/>
                      </a:solidFill>
                      <a:prstDash val="solid"/>
                      <a:round/>
                      <a:headEnd type="none" w="med" len="med"/>
                      <a:tailEnd type="none" w="med" len="med"/>
                    </a:lnR>
                    <a:lnT w="12700" cmpd="sng">
                      <a:noFill/>
                    </a:lnT>
                    <a:lnB w="3175" cap="flat" cmpd="sng" algn="ctr">
                      <a:solidFill>
                        <a:schemeClr val="tx2">
                          <a:lumMod val="60000"/>
                          <a:lumOff val="40000"/>
                        </a:schemeClr>
                      </a:solidFill>
                      <a:prstDash val="solid"/>
                      <a:round/>
                      <a:headEnd type="none" w="med" len="med"/>
                      <a:tailEnd type="none" w="med" len="med"/>
                    </a:lnB>
                  </a:tcPr>
                </a:tc>
                <a:tc>
                  <a:txBody>
                    <a:bodyPr/>
                    <a:lstStyle/>
                    <a:p>
                      <a:r>
                        <a:rPr lang="en-AU" sz="1050" dirty="0" smtClean="0">
                          <a:latin typeface="Trebuchet MS" panose="020B0603020202020204" pitchFamily="34" charset="0"/>
                        </a:rPr>
                        <a:t>Who</a:t>
                      </a:r>
                      <a:endParaRPr lang="en-AU" sz="1050" dirty="0">
                        <a:latin typeface="Trebuchet MS" panose="020B0603020202020204" pitchFamily="34" charset="0"/>
                      </a:endParaRPr>
                    </a:p>
                  </a:txBody>
                  <a:tcPr>
                    <a:lnL w="3175" cap="flat" cmpd="sng" algn="ctr">
                      <a:solidFill>
                        <a:schemeClr val="bg1"/>
                      </a:solidFill>
                      <a:prstDash val="solid"/>
                      <a:round/>
                      <a:headEnd type="none" w="med" len="med"/>
                      <a:tailEnd type="none" w="med" len="med"/>
                    </a:lnL>
                    <a:lnR w="3175" cap="flat" cmpd="sng" algn="ctr">
                      <a:solidFill>
                        <a:schemeClr val="bg1"/>
                      </a:solidFill>
                      <a:prstDash val="solid"/>
                      <a:round/>
                      <a:headEnd type="none" w="med" len="med"/>
                      <a:tailEnd type="none" w="med" len="med"/>
                    </a:lnR>
                    <a:lnT w="12700" cmpd="sng">
                      <a:noFill/>
                    </a:lnT>
                    <a:lnB w="3175" cap="flat" cmpd="sng" algn="ctr">
                      <a:solidFill>
                        <a:schemeClr val="tx2">
                          <a:lumMod val="60000"/>
                          <a:lumOff val="40000"/>
                        </a:schemeClr>
                      </a:solidFill>
                      <a:prstDash val="solid"/>
                      <a:round/>
                      <a:headEnd type="none" w="med" len="med"/>
                      <a:tailEnd type="none" w="med" len="med"/>
                    </a:lnB>
                  </a:tcPr>
                </a:tc>
                <a:tc>
                  <a:txBody>
                    <a:bodyPr/>
                    <a:lstStyle/>
                    <a:p>
                      <a:r>
                        <a:rPr lang="en-AU" sz="1050" dirty="0" smtClean="0">
                          <a:latin typeface="Trebuchet MS" panose="020B0603020202020204" pitchFamily="34" charset="0"/>
                        </a:rPr>
                        <a:t>What</a:t>
                      </a:r>
                      <a:endParaRPr lang="en-AU" sz="1050" dirty="0">
                        <a:latin typeface="Trebuchet MS" panose="020B0603020202020204" pitchFamily="34" charset="0"/>
                      </a:endParaRPr>
                    </a:p>
                  </a:txBody>
                  <a:tcPr>
                    <a:lnL w="3175" cap="flat" cmpd="sng" algn="ctr">
                      <a:solidFill>
                        <a:schemeClr val="bg1"/>
                      </a:solidFill>
                      <a:prstDash val="solid"/>
                      <a:round/>
                      <a:headEnd type="none" w="med" len="med"/>
                      <a:tailEnd type="none" w="med" len="med"/>
                    </a:lnL>
                    <a:lnT w="12700" cmpd="sng">
                      <a:noFill/>
                    </a:lnT>
                    <a:lnB w="3175" cap="flat" cmpd="sng" algn="ctr">
                      <a:solidFill>
                        <a:schemeClr val="tx2">
                          <a:lumMod val="60000"/>
                          <a:lumOff val="40000"/>
                        </a:schemeClr>
                      </a:solidFill>
                      <a:prstDash val="solid"/>
                      <a:round/>
                      <a:headEnd type="none" w="med" len="med"/>
                      <a:tailEnd type="none" w="med" len="med"/>
                    </a:lnB>
                  </a:tcPr>
                </a:tc>
              </a:tr>
              <a:tr h="1089586">
                <a:tc>
                  <a:txBody>
                    <a:bodyPr/>
                    <a:lstStyle/>
                    <a:p>
                      <a:r>
                        <a:rPr lang="en-AU" sz="1050" dirty="0" smtClean="0">
                          <a:latin typeface="Trebuchet MS" panose="020B0603020202020204" pitchFamily="34" charset="0"/>
                        </a:rPr>
                        <a:t>Frontline staff</a:t>
                      </a:r>
                      <a:endParaRPr lang="en-AU" sz="1050" dirty="0">
                        <a:latin typeface="Trebuchet MS" panose="020B0603020202020204" pitchFamily="34" charset="0"/>
                      </a:endParaRPr>
                    </a:p>
                  </a:txBody>
                  <a:tcPr>
                    <a:lnR w="3175" cap="flat" cmpd="sng" algn="ctr">
                      <a:solidFill>
                        <a:schemeClr val="bg1">
                          <a:lumMod val="95000"/>
                        </a:schemeClr>
                      </a:solidFill>
                      <a:prstDash val="solid"/>
                      <a:round/>
                      <a:headEnd type="none" w="med" len="med"/>
                      <a:tailEnd type="none" w="med" len="med"/>
                    </a:lnR>
                    <a:lnT w="3175" cap="flat" cmpd="sng" algn="ctr">
                      <a:solidFill>
                        <a:schemeClr val="tx2">
                          <a:lumMod val="60000"/>
                          <a:lumOff val="40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solidFill>
                      <a:srgbClr val="FEE1AC">
                        <a:alpha val="20000"/>
                      </a:srgbClr>
                    </a:solidFill>
                  </a:tcPr>
                </a:tc>
                <a:tc>
                  <a:txBody>
                    <a:bodyPr/>
                    <a:lstStyle/>
                    <a:p>
                      <a:r>
                        <a:rPr lang="en-AU" sz="1050" dirty="0" smtClean="0">
                          <a:latin typeface="Trebuchet MS" panose="020B0603020202020204" pitchFamily="34" charset="0"/>
                        </a:rPr>
                        <a:t>Workers from the partner agencies of each Hub (specialist family violence, child and</a:t>
                      </a:r>
                      <a:r>
                        <a:rPr lang="en-AU" sz="1050" baseline="0" dirty="0" smtClean="0">
                          <a:latin typeface="Trebuchet MS" panose="020B0603020202020204" pitchFamily="34" charset="0"/>
                        </a:rPr>
                        <a:t> family services</a:t>
                      </a:r>
                      <a:r>
                        <a:rPr lang="en-AU" sz="1050" dirty="0" smtClean="0">
                          <a:latin typeface="Trebuchet MS" panose="020B0603020202020204" pitchFamily="34" charset="0"/>
                        </a:rPr>
                        <a:t> and men’s services)</a:t>
                      </a:r>
                      <a:endParaRPr lang="en-AU" sz="1050" dirty="0">
                        <a:latin typeface="Trebuchet MS" panose="020B0603020202020204" pitchFamily="34" charset="0"/>
                      </a:endParaRPr>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tx2">
                          <a:lumMod val="60000"/>
                          <a:lumOff val="40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solidFill>
                      <a:srgbClr val="FEE1AC">
                        <a:alpha val="20000"/>
                      </a:srgbClr>
                    </a:solidFill>
                  </a:tcPr>
                </a:tc>
                <a:tc>
                  <a:txBody>
                    <a:bodyPr/>
                    <a:lstStyle/>
                    <a:p>
                      <a:pPr marL="171450" lvl="0" indent="-171450">
                        <a:buFont typeface="Arial" panose="020B0604020202020204" pitchFamily="34" charset="0"/>
                        <a:buChar char="•"/>
                      </a:pPr>
                      <a:r>
                        <a:rPr lang="en-AU" sz="1050" dirty="0" smtClean="0">
                          <a:latin typeface="Trebuchet MS" panose="020B0603020202020204" pitchFamily="34" charset="0"/>
                        </a:rPr>
                        <a:t>receive and process all referrals to Hubs</a:t>
                      </a:r>
                    </a:p>
                    <a:p>
                      <a:pPr marL="171450" lvl="0" indent="-171450">
                        <a:buFont typeface="Arial" panose="020B0604020202020204" pitchFamily="34" charset="0"/>
                        <a:buChar char="•"/>
                      </a:pPr>
                      <a:r>
                        <a:rPr lang="en-AU" sz="1050" dirty="0" smtClean="0">
                          <a:latin typeface="Trebuchet MS" panose="020B0603020202020204" pitchFamily="34" charset="0"/>
                        </a:rPr>
                        <a:t>deliver screening and triage, assessment, crisis responses, service planning, targeted interventions, allocation and coordinated referrals.</a:t>
                      </a:r>
                    </a:p>
                    <a:p>
                      <a:pPr marL="171450" lvl="0" indent="-171450">
                        <a:buFont typeface="Arial" panose="020B0604020202020204" pitchFamily="34" charset="0"/>
                        <a:buChar char="•"/>
                      </a:pPr>
                      <a:r>
                        <a:rPr lang="en-AU" sz="1050" dirty="0" smtClean="0">
                          <a:latin typeface="Trebuchet MS" panose="020B0603020202020204" pitchFamily="34" charset="0"/>
                        </a:rPr>
                        <a:t>provide information and advice about service options and pathways, advocate for service access, navigate the service system for clients</a:t>
                      </a:r>
                    </a:p>
                    <a:p>
                      <a:pPr marL="171450" lvl="0" indent="-171450">
                        <a:buFont typeface="Arial" panose="020B0604020202020204" pitchFamily="34" charset="0"/>
                        <a:buChar char="•"/>
                      </a:pPr>
                      <a:r>
                        <a:rPr lang="en-AU" sz="1050" dirty="0" smtClean="0">
                          <a:latin typeface="Trebuchet MS" panose="020B0603020202020204" pitchFamily="34" charset="0"/>
                        </a:rPr>
                        <a:t>identify when a CIP request may be required</a:t>
                      </a:r>
                    </a:p>
                  </a:txBody>
                  <a:tcPr>
                    <a:lnL w="3175" cap="flat" cmpd="sng" algn="ctr">
                      <a:solidFill>
                        <a:schemeClr val="bg1">
                          <a:lumMod val="95000"/>
                        </a:schemeClr>
                      </a:solidFill>
                      <a:prstDash val="solid"/>
                      <a:round/>
                      <a:headEnd type="none" w="med" len="med"/>
                      <a:tailEnd type="none" w="med" len="med"/>
                    </a:lnL>
                    <a:lnT w="3175" cap="flat" cmpd="sng" algn="ctr">
                      <a:solidFill>
                        <a:schemeClr val="tx2">
                          <a:lumMod val="60000"/>
                          <a:lumOff val="40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solidFill>
                      <a:srgbClr val="FEE1AC">
                        <a:alpha val="20000"/>
                      </a:srgbClr>
                    </a:solidFill>
                  </a:tcPr>
                </a:tc>
              </a:tr>
              <a:tr h="584461">
                <a:tc>
                  <a:txBody>
                    <a:bodyPr/>
                    <a:lstStyle/>
                    <a:p>
                      <a:r>
                        <a:rPr lang="en-AU" sz="1050" dirty="0" smtClean="0">
                          <a:latin typeface="Trebuchet MS" panose="020B0603020202020204" pitchFamily="34" charset="0"/>
                        </a:rPr>
                        <a:t>Administrative staff</a:t>
                      </a:r>
                      <a:endParaRPr lang="en-AU" sz="1050" dirty="0">
                        <a:latin typeface="Trebuchet MS" panose="020B0603020202020204" pitchFamily="34" charset="0"/>
                      </a:endParaRPr>
                    </a:p>
                  </a:txBody>
                  <a:tcPr>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050" dirty="0" smtClean="0">
                          <a:latin typeface="Trebuchet MS" panose="020B0603020202020204" pitchFamily="34" charset="0"/>
                        </a:rPr>
                        <a:t>Supporting</a:t>
                      </a:r>
                      <a:r>
                        <a:rPr lang="en-AU" sz="1050" baseline="0" dirty="0" smtClean="0">
                          <a:latin typeface="Trebuchet MS" panose="020B0603020202020204" pitchFamily="34" charset="0"/>
                        </a:rPr>
                        <a:t> roles (FSV)</a:t>
                      </a:r>
                      <a:endParaRPr lang="en-AU" sz="1050" dirty="0" smtClean="0">
                        <a:latin typeface="Trebuchet MS" panose="020B0603020202020204" pitchFamily="34" charset="0"/>
                      </a:endParaRPr>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pPr marL="171450" lvl="0" indent="-171450">
                        <a:buFont typeface="Arial" panose="020B0604020202020204" pitchFamily="34" charset="0"/>
                        <a:buChar char="•"/>
                      </a:pPr>
                      <a:r>
                        <a:rPr lang="en-AU" sz="1050" dirty="0" smtClean="0">
                          <a:latin typeface="Trebuchet MS" panose="020B0603020202020204" pitchFamily="34" charset="0"/>
                        </a:rPr>
                        <a:t>Facilitate</a:t>
                      </a:r>
                      <a:r>
                        <a:rPr lang="en-AU" sz="1050" baseline="0" dirty="0" smtClean="0">
                          <a:latin typeface="Trebuchet MS" panose="020B0603020202020204" pitchFamily="34" charset="0"/>
                        </a:rPr>
                        <a:t> operations and partnerships</a:t>
                      </a:r>
                    </a:p>
                    <a:p>
                      <a:pPr marL="171450" lvl="0" indent="-171450">
                        <a:buFont typeface="Arial" panose="020B0604020202020204" pitchFamily="34" charset="0"/>
                        <a:buChar char="•"/>
                      </a:pPr>
                      <a:r>
                        <a:rPr lang="en-AU" sz="1050" baseline="0" dirty="0" smtClean="0">
                          <a:latin typeface="Trebuchet MS" panose="020B0603020202020204" pitchFamily="34" charset="0"/>
                        </a:rPr>
                        <a:t>Reporting</a:t>
                      </a:r>
                    </a:p>
                    <a:p>
                      <a:pPr marL="171450" lvl="0" indent="-171450">
                        <a:buFont typeface="Arial" panose="020B0604020202020204" pitchFamily="34" charset="0"/>
                        <a:buChar char="•"/>
                      </a:pPr>
                      <a:r>
                        <a:rPr lang="en-AU" sz="1050" baseline="0" dirty="0" smtClean="0">
                          <a:latin typeface="Trebuchet MS" panose="020B0603020202020204" pitchFamily="34" charset="0"/>
                        </a:rPr>
                        <a:t>Reception and administrative support</a:t>
                      </a:r>
                    </a:p>
                  </a:txBody>
                  <a:tcPr>
                    <a:lnL w="3175" cap="flat" cmpd="sng" algn="ctr">
                      <a:solidFill>
                        <a:schemeClr val="bg1">
                          <a:lumMod val="95000"/>
                        </a:schemeClr>
                      </a:solidFill>
                      <a:prstDash val="solid"/>
                      <a:round/>
                      <a:headEnd type="none" w="med" len="med"/>
                      <a:tailEnd type="none" w="med" len="med"/>
                    </a:lnL>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r>
              <a:tr h="448677">
                <a:tc rowSpan="2">
                  <a:txBody>
                    <a:bodyPr/>
                    <a:lstStyle/>
                    <a:p>
                      <a:r>
                        <a:rPr lang="en-AU" sz="1050" dirty="0" smtClean="0">
                          <a:latin typeface="Trebuchet MS" panose="020B0603020202020204" pitchFamily="34" charset="0"/>
                        </a:rPr>
                        <a:t>Operational leadership</a:t>
                      </a:r>
                      <a:endParaRPr lang="en-AU" sz="1050" dirty="0">
                        <a:latin typeface="Trebuchet MS" panose="020B0603020202020204" pitchFamily="34" charset="0"/>
                      </a:endParaRPr>
                    </a:p>
                  </a:txBody>
                  <a:tcPr>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r>
                        <a:rPr lang="en-AU" sz="1050" dirty="0" smtClean="0">
                          <a:latin typeface="Trebuchet MS" panose="020B0603020202020204" pitchFamily="34" charset="0"/>
                        </a:rPr>
                        <a:t>Hub Centre Manager (FSV)</a:t>
                      </a:r>
                      <a:endParaRPr lang="en-AU" sz="1050" dirty="0">
                        <a:latin typeface="Trebuchet MS" panose="020B0603020202020204" pitchFamily="34" charset="0"/>
                      </a:endParaRPr>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pPr marL="171450" lvl="0" indent="-171450">
                        <a:spcBef>
                          <a:spcPts val="300"/>
                        </a:spcBef>
                        <a:buFont typeface="Arial" panose="020B0604020202020204" pitchFamily="34" charset="0"/>
                        <a:buChar char="•"/>
                      </a:pPr>
                      <a:r>
                        <a:rPr lang="en-AU" sz="1050" dirty="0" smtClean="0">
                          <a:latin typeface="Trebuchet MS" panose="020B0603020202020204" pitchFamily="34" charset="0"/>
                        </a:rPr>
                        <a:t>coordination</a:t>
                      </a:r>
                      <a:r>
                        <a:rPr lang="en-AU" sz="1050" baseline="0" dirty="0" smtClean="0">
                          <a:latin typeface="Trebuchet MS" panose="020B0603020202020204" pitchFamily="34" charset="0"/>
                        </a:rPr>
                        <a:t> and strategic oversight of operational management</a:t>
                      </a:r>
                    </a:p>
                    <a:p>
                      <a:pPr marL="171450" lvl="0" indent="-171450">
                        <a:spcBef>
                          <a:spcPts val="300"/>
                        </a:spcBef>
                        <a:buFont typeface="Arial" panose="020B0604020202020204" pitchFamily="34" charset="0"/>
                        <a:buChar char="•"/>
                      </a:pPr>
                      <a:r>
                        <a:rPr lang="en-AU" sz="1050" baseline="0" dirty="0" smtClean="0">
                          <a:latin typeface="Trebuchet MS" panose="020B0603020202020204" pitchFamily="34" charset="0"/>
                        </a:rPr>
                        <a:t>facilitate operations and partnerships</a:t>
                      </a:r>
                    </a:p>
                  </a:txBody>
                  <a:tcPr>
                    <a:lnL w="3175" cap="flat" cmpd="sng" algn="ctr">
                      <a:solidFill>
                        <a:schemeClr val="bg1">
                          <a:lumMod val="95000"/>
                        </a:schemeClr>
                      </a:solidFill>
                      <a:prstDash val="solid"/>
                      <a:round/>
                      <a:headEnd type="none" w="med" len="med"/>
                      <a:tailEnd type="none" w="med" len="med"/>
                    </a:lnL>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r>
              <a:tr h="647271">
                <a:tc vMerge="1">
                  <a:txBody>
                    <a:bodyPr/>
                    <a:lstStyle/>
                    <a:p>
                      <a:endParaRPr lang="en-AU" sz="1100" dirty="0">
                        <a:latin typeface="Trebuchet MS" panose="020B0603020202020204" pitchFamily="34" charset="0"/>
                      </a:endParaRPr>
                    </a:p>
                  </a:txBody>
                  <a:tcPr>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050" dirty="0" smtClean="0">
                          <a:latin typeface="Trebuchet MS" panose="020B0603020202020204" pitchFamily="34" charset="0"/>
                        </a:rPr>
                        <a:t>Hub Team Leader/s and Child Protection Team Manager/s</a:t>
                      </a:r>
                    </a:p>
                    <a:p>
                      <a:endParaRPr lang="en-AU" sz="1050" dirty="0">
                        <a:latin typeface="Trebuchet MS" panose="020B0603020202020204" pitchFamily="34" charset="0"/>
                      </a:endParaRPr>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pPr marL="171450" lvl="0" indent="-171450">
                        <a:spcBef>
                          <a:spcPts val="300"/>
                        </a:spcBef>
                        <a:buFont typeface="Arial" panose="020B0604020202020204" pitchFamily="34" charset="0"/>
                        <a:buChar char="•"/>
                      </a:pPr>
                      <a:r>
                        <a:rPr lang="en-AU" sz="1050" dirty="0" smtClean="0">
                          <a:latin typeface="Trebuchet MS" panose="020B0603020202020204" pitchFamily="34" charset="0"/>
                        </a:rPr>
                        <a:t>operational management</a:t>
                      </a:r>
                    </a:p>
                    <a:p>
                      <a:pPr marL="171450" lvl="0" indent="-171450">
                        <a:spcBef>
                          <a:spcPts val="300"/>
                        </a:spcBef>
                        <a:buFont typeface="Arial" panose="020B0604020202020204" pitchFamily="34" charset="0"/>
                        <a:buChar char="•"/>
                      </a:pPr>
                      <a:r>
                        <a:rPr lang="en-AU" sz="1050" dirty="0" smtClean="0">
                          <a:latin typeface="Trebuchet MS" panose="020B0603020202020204" pitchFamily="34" charset="0"/>
                        </a:rPr>
                        <a:t>day to day staff supervision</a:t>
                      </a:r>
                    </a:p>
                    <a:p>
                      <a:pPr marL="171450" lvl="0" indent="-171450">
                        <a:spcBef>
                          <a:spcPts val="300"/>
                        </a:spcBef>
                        <a:buFont typeface="Arial" panose="020B0604020202020204" pitchFamily="34" charset="0"/>
                        <a:buChar char="•"/>
                      </a:pPr>
                      <a:r>
                        <a:rPr lang="en-AU" sz="1050" dirty="0" smtClean="0">
                          <a:latin typeface="Trebuchet MS" panose="020B0603020202020204" pitchFamily="34" charset="0"/>
                        </a:rPr>
                        <a:t>staff performance </a:t>
                      </a:r>
                    </a:p>
                  </a:txBody>
                  <a:tcPr>
                    <a:lnL w="3175" cap="flat" cmpd="sng" algn="ctr">
                      <a:solidFill>
                        <a:schemeClr val="bg1">
                          <a:lumMod val="95000"/>
                        </a:schemeClr>
                      </a:solidFill>
                      <a:prstDash val="solid"/>
                      <a:round/>
                      <a:headEnd type="none" w="med" len="med"/>
                      <a:tailEnd type="none" w="med" len="med"/>
                    </a:lnL>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r>
              <a:tr h="1007684">
                <a:tc>
                  <a:txBody>
                    <a:bodyPr/>
                    <a:lstStyle/>
                    <a:p>
                      <a:r>
                        <a:rPr lang="en-AU" sz="1050" dirty="0" smtClean="0">
                          <a:latin typeface="Trebuchet MS" panose="020B0603020202020204" pitchFamily="34" charset="0"/>
                        </a:rPr>
                        <a:t>Practice leadership</a:t>
                      </a:r>
                      <a:endParaRPr lang="en-AU" sz="1050" dirty="0">
                        <a:latin typeface="Trebuchet MS" panose="020B0603020202020204" pitchFamily="34" charset="0"/>
                      </a:endParaRPr>
                    </a:p>
                  </a:txBody>
                  <a:tcPr>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solidFill>
                      <a:srgbClr val="FEE1AC">
                        <a:alpha val="20000"/>
                      </a:srgbClr>
                    </a:solidFill>
                  </a:tcPr>
                </a:tc>
                <a:tc>
                  <a:txBody>
                    <a:bodyPr/>
                    <a:lstStyle/>
                    <a:p>
                      <a:r>
                        <a:rPr lang="en-AU" sz="1050" dirty="0" smtClean="0">
                          <a:latin typeface="Trebuchet MS" panose="020B0603020202020204" pitchFamily="34" charset="0"/>
                        </a:rPr>
                        <a:t>Integrated Practice Leader, Advanced Family Violence Practice Leader, Aboriginal Practice Leader, Senior Child Protection Practitioners*</a:t>
                      </a:r>
                      <a:endParaRPr lang="en-AU" sz="1050" dirty="0">
                        <a:latin typeface="Trebuchet MS" panose="020B0603020202020204" pitchFamily="34" charset="0"/>
                      </a:endParaRPr>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solidFill>
                      <a:srgbClr val="FEE1AC">
                        <a:alpha val="20000"/>
                      </a:srgbClr>
                    </a:solidFill>
                  </a:tcPr>
                </a:tc>
                <a:tc>
                  <a:txBody>
                    <a:bodyPr/>
                    <a:lstStyle/>
                    <a:p>
                      <a:pPr marL="171450" indent="-171450">
                        <a:spcBef>
                          <a:spcPts val="300"/>
                        </a:spcBef>
                        <a:buFont typeface="Arial" panose="020B0604020202020204" pitchFamily="34" charset="0"/>
                        <a:buChar char="•"/>
                      </a:pPr>
                      <a:r>
                        <a:rPr lang="en-AU" sz="1050" dirty="0" smtClean="0">
                          <a:latin typeface="Trebuchet MS" panose="020B0603020202020204" pitchFamily="34" charset="0"/>
                        </a:rPr>
                        <a:t>clinical supervision and advice</a:t>
                      </a:r>
                    </a:p>
                    <a:p>
                      <a:pPr marL="171450" indent="-171450">
                        <a:spcBef>
                          <a:spcPts val="300"/>
                        </a:spcBef>
                        <a:buFont typeface="Arial" panose="020B0604020202020204" pitchFamily="34" charset="0"/>
                        <a:buChar char="•"/>
                      </a:pPr>
                      <a:r>
                        <a:rPr lang="en-AU" sz="1050" dirty="0" smtClean="0">
                          <a:latin typeface="Trebuchet MS" panose="020B0603020202020204" pitchFamily="34" charset="0"/>
                        </a:rPr>
                        <a:t>specialist or secondary consultation within and beyond the Hubs</a:t>
                      </a:r>
                    </a:p>
                    <a:p>
                      <a:pPr marL="171450" indent="-171450">
                        <a:spcBef>
                          <a:spcPts val="300"/>
                        </a:spcBef>
                        <a:buFont typeface="Arial" panose="020B0604020202020204" pitchFamily="34" charset="0"/>
                        <a:buChar char="•"/>
                      </a:pPr>
                      <a:r>
                        <a:rPr lang="en-AU" sz="1050" dirty="0" smtClean="0">
                          <a:latin typeface="Trebuchet MS" panose="020B0603020202020204" pitchFamily="34" charset="0"/>
                        </a:rPr>
                        <a:t>support Hub integrated practice and workforce development across the Hubs workforce</a:t>
                      </a:r>
                    </a:p>
                    <a:p>
                      <a:pPr marL="171450" indent="-171450">
                        <a:spcBef>
                          <a:spcPts val="300"/>
                        </a:spcBef>
                        <a:buFont typeface="Arial" panose="020B0604020202020204" pitchFamily="34" charset="0"/>
                        <a:buChar char="•"/>
                      </a:pPr>
                      <a:r>
                        <a:rPr lang="en-AU" sz="1050" dirty="0" smtClean="0">
                          <a:latin typeface="Trebuchet MS" panose="020B0603020202020204" pitchFamily="34" charset="0"/>
                        </a:rPr>
                        <a:t>support, collaboration and communities of practice in the Hubs</a:t>
                      </a:r>
                    </a:p>
                  </a:txBody>
                  <a:tcPr>
                    <a:lnL w="3175" cap="flat" cmpd="sng" algn="ctr">
                      <a:solidFill>
                        <a:schemeClr val="bg1">
                          <a:lumMod val="95000"/>
                        </a:schemeClr>
                      </a:solidFill>
                      <a:prstDash val="solid"/>
                      <a:round/>
                      <a:headEnd type="none" w="med" len="med"/>
                      <a:tailEnd type="none" w="med" len="med"/>
                    </a:lnL>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solidFill>
                      <a:srgbClr val="FEE1AC">
                        <a:alpha val="20000"/>
                      </a:srgbClr>
                    </a:solidFill>
                  </a:tcPr>
                </a:tc>
              </a:tr>
              <a:tr h="653536">
                <a:tc>
                  <a:txBody>
                    <a:bodyPr/>
                    <a:lstStyle/>
                    <a:p>
                      <a:r>
                        <a:rPr lang="en-AU" sz="1050" dirty="0" smtClean="0">
                          <a:latin typeface="Trebuchet MS" panose="020B0603020202020204" pitchFamily="34" charset="0"/>
                        </a:rPr>
                        <a:t>System Improvement</a:t>
                      </a:r>
                      <a:endParaRPr lang="en-AU" sz="1050" dirty="0">
                        <a:latin typeface="Trebuchet MS" panose="020B0603020202020204" pitchFamily="34" charset="0"/>
                      </a:endParaRPr>
                    </a:p>
                  </a:txBody>
                  <a:tcPr>
                    <a:lnR w="3175" cap="flat" cmpd="sng" algn="ctr">
                      <a:solidFill>
                        <a:schemeClr val="bg1">
                          <a:lumMod val="95000"/>
                        </a:schemeClr>
                      </a:solidFill>
                      <a:prstDash val="solid"/>
                      <a:round/>
                      <a:headEnd type="none" w="med" len="med"/>
                      <a:tailEnd type="none" w="med" len="med"/>
                    </a:lnR>
                    <a:lnT w="6350" cap="flat" cmpd="sng" algn="ctr">
                      <a:solidFill>
                        <a:schemeClr val="tx2">
                          <a:lumMod val="40000"/>
                          <a:lumOff val="60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solidFill>
                      <a:schemeClr val="bg1">
                        <a:alpha val="2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050" dirty="0" smtClean="0">
                          <a:latin typeface="Trebuchet MS" panose="020B0603020202020204" pitchFamily="34" charset="0"/>
                        </a:rPr>
                        <a:t>Service System Navigator (FSV)</a:t>
                      </a:r>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solidFill>
                      <a:schemeClr val="bg1">
                        <a:alpha val="20000"/>
                      </a:schemeClr>
                    </a:solidFill>
                  </a:tcPr>
                </a:tc>
                <a:tc>
                  <a:txBody>
                    <a:bodyPr/>
                    <a:lstStyle/>
                    <a:p>
                      <a:pPr marL="171450" indent="-171450">
                        <a:spcBef>
                          <a:spcPts val="300"/>
                        </a:spcBef>
                        <a:buFont typeface="Arial" panose="020B0604020202020204" pitchFamily="34" charset="0"/>
                        <a:buChar char="•"/>
                      </a:pPr>
                      <a:r>
                        <a:rPr lang="en-AU" sz="1050" b="0" i="0" u="none" strike="noStrike" cap="none" dirty="0" smtClean="0">
                          <a:solidFill>
                            <a:schemeClr val="tx1"/>
                          </a:solidFill>
                          <a:effectLst/>
                          <a:latin typeface="Trebuchet MS" panose="020B0603020202020204" pitchFamily="34" charset="0"/>
                          <a:ea typeface="+mn-ea"/>
                          <a:cs typeface="+mn-cs"/>
                          <a:sym typeface="Arial"/>
                        </a:rPr>
                        <a:t>establish and maintain practice interface agreements with key services across the local service network</a:t>
                      </a:r>
                    </a:p>
                    <a:p>
                      <a:pPr marL="171450" indent="-171450">
                        <a:spcBef>
                          <a:spcPts val="300"/>
                        </a:spcBef>
                        <a:buFont typeface="Arial" panose="020B0604020202020204" pitchFamily="34" charset="0"/>
                        <a:buChar char="•"/>
                      </a:pPr>
                      <a:r>
                        <a:rPr lang="en-AU" sz="1050" b="0" i="0" u="none" strike="noStrike" cap="none" dirty="0" smtClean="0">
                          <a:solidFill>
                            <a:schemeClr val="tx1"/>
                          </a:solidFill>
                          <a:effectLst/>
                          <a:latin typeface="Trebuchet MS" panose="020B0603020202020204" pitchFamily="34" charset="0"/>
                          <a:ea typeface="+mn-ea"/>
                          <a:cs typeface="+mn-cs"/>
                          <a:sym typeface="Arial"/>
                        </a:rPr>
                        <a:t>resolve system access and navigation issues, including for diverse communities</a:t>
                      </a:r>
                      <a:endParaRPr lang="en-AU" sz="1050" dirty="0" smtClean="0">
                        <a:latin typeface="Trebuchet MS" panose="020B0603020202020204" pitchFamily="34" charset="0"/>
                      </a:endParaRPr>
                    </a:p>
                  </a:txBody>
                  <a:tcPr>
                    <a:lnL w="3175" cap="flat" cmpd="sng" algn="ctr">
                      <a:solidFill>
                        <a:schemeClr val="bg1">
                          <a:lumMod val="95000"/>
                        </a:schemeClr>
                      </a:solidFill>
                      <a:prstDash val="solid"/>
                      <a:round/>
                      <a:headEnd type="none" w="med" len="med"/>
                      <a:tailEnd type="none" w="med" len="med"/>
                    </a:lnL>
                    <a:lnT w="3175" cap="flat" cmpd="sng" algn="ctr">
                      <a:solidFill>
                        <a:schemeClr val="bg1">
                          <a:lumMod val="95000"/>
                        </a:schemeClr>
                      </a:solidFill>
                      <a:prstDash val="solid"/>
                      <a:round/>
                      <a:headEnd type="none" w="med" len="med"/>
                      <a:tailEnd type="none" w="med" len="med"/>
                    </a:lnT>
                    <a:lnB w="6350" cap="flat" cmpd="sng" algn="ctr">
                      <a:solidFill>
                        <a:schemeClr val="tx2">
                          <a:lumMod val="40000"/>
                          <a:lumOff val="60000"/>
                        </a:schemeClr>
                      </a:solidFill>
                      <a:prstDash val="solid"/>
                      <a:round/>
                      <a:headEnd type="none" w="med" len="med"/>
                      <a:tailEnd type="none" w="med" len="med"/>
                    </a:lnB>
                    <a:solidFill>
                      <a:schemeClr val="bg1">
                        <a:alpha val="20000"/>
                      </a:schemeClr>
                    </a:solidFill>
                  </a:tcPr>
                </a:tc>
              </a:tr>
            </a:tbl>
          </a:graphicData>
        </a:graphic>
      </p:graphicFrame>
      <p:sp>
        <p:nvSpPr>
          <p:cNvPr id="6" name="TextBox 5"/>
          <p:cNvSpPr txBox="1"/>
          <p:nvPr/>
        </p:nvSpPr>
        <p:spPr>
          <a:xfrm>
            <a:off x="4902201" y="6222998"/>
            <a:ext cx="4174066" cy="200055"/>
          </a:xfrm>
          <a:prstGeom prst="rect">
            <a:avLst/>
          </a:prstGeom>
          <a:noFill/>
        </p:spPr>
        <p:txBody>
          <a:bodyPr wrap="square" rtlCol="0">
            <a:spAutoFit/>
          </a:bodyPr>
          <a:lstStyle/>
          <a:p>
            <a:r>
              <a:rPr lang="en-AU" sz="700" dirty="0" smtClean="0"/>
              <a:t>* Previously known as Community based Child Protection practitioners, as based with </a:t>
            </a:r>
            <a:r>
              <a:rPr lang="en-AU" sz="700" dirty="0" err="1" smtClean="0"/>
              <a:t>ChildFIRST</a:t>
            </a:r>
            <a:endParaRPr lang="en-AU" sz="700" dirty="0"/>
          </a:p>
        </p:txBody>
      </p:sp>
    </p:spTree>
    <p:extLst>
      <p:ext uri="{BB962C8B-B14F-4D97-AF65-F5344CB8AC3E}">
        <p14:creationId xmlns:p14="http://schemas.microsoft.com/office/powerpoint/2010/main" val="33862925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Shared responsibilities</a:t>
            </a:r>
            <a:endParaRPr lang="en-AU" dirty="0"/>
          </a:p>
        </p:txBody>
      </p:sp>
      <p:sp>
        <p:nvSpPr>
          <p:cNvPr id="3" name="Text Placeholder 2"/>
          <p:cNvSpPr>
            <a:spLocks noGrp="1"/>
          </p:cNvSpPr>
          <p:nvPr>
            <p:ph type="body" idx="1"/>
          </p:nvPr>
        </p:nvSpPr>
        <p:spPr/>
        <p:txBody>
          <a:bodyPr/>
          <a:lstStyle/>
          <a:p>
            <a:pPr lvl="0">
              <a:lnSpc>
                <a:spcPct val="100000"/>
              </a:lnSpc>
              <a:spcBef>
                <a:spcPts val="300"/>
              </a:spcBef>
              <a:spcAft>
                <a:spcPts val="300"/>
              </a:spcAft>
            </a:pPr>
            <a:endParaRPr lang="en-US" dirty="0" smtClean="0"/>
          </a:p>
          <a:p>
            <a:pPr lvl="0">
              <a:lnSpc>
                <a:spcPct val="100000"/>
              </a:lnSpc>
              <a:spcBef>
                <a:spcPts val="300"/>
              </a:spcBef>
              <a:spcAft>
                <a:spcPts val="300"/>
              </a:spcAft>
            </a:pPr>
            <a:r>
              <a:rPr lang="en-US" dirty="0" smtClean="0"/>
              <a:t>All </a:t>
            </a:r>
            <a:r>
              <a:rPr lang="en-US" dirty="0"/>
              <a:t>Hubs staff will be responsible for:</a:t>
            </a:r>
            <a:endParaRPr lang="en-AU" dirty="0"/>
          </a:p>
          <a:p>
            <a:pPr marL="285750" lvl="0" indent="-285750">
              <a:lnSpc>
                <a:spcPct val="100000"/>
              </a:lnSpc>
              <a:spcBef>
                <a:spcPts val="300"/>
              </a:spcBef>
              <a:buFont typeface="Arial" panose="020B0604020202020204" pitchFamily="34" charset="0"/>
              <a:buChar char="•"/>
            </a:pPr>
            <a:r>
              <a:rPr lang="en-AU" dirty="0"/>
              <a:t>administration, record keeping and data management</a:t>
            </a:r>
          </a:p>
          <a:p>
            <a:pPr marL="285750" lvl="0" indent="-285750">
              <a:lnSpc>
                <a:spcPct val="100000"/>
              </a:lnSpc>
              <a:spcBef>
                <a:spcPts val="300"/>
              </a:spcBef>
              <a:buFont typeface="Arial" panose="020B0604020202020204" pitchFamily="34" charset="0"/>
              <a:buChar char="•"/>
            </a:pPr>
            <a:r>
              <a:rPr lang="en-AU" dirty="0"/>
              <a:t>supporting integrated approaches</a:t>
            </a:r>
          </a:p>
          <a:p>
            <a:pPr marL="285750" lvl="0" indent="-285750">
              <a:lnSpc>
                <a:spcPct val="100000"/>
              </a:lnSpc>
              <a:spcBef>
                <a:spcPts val="300"/>
              </a:spcBef>
              <a:buFont typeface="Arial" panose="020B0604020202020204" pitchFamily="34" charset="0"/>
              <a:buChar char="•"/>
            </a:pPr>
            <a:r>
              <a:rPr lang="en-AU" dirty="0"/>
              <a:t>ensuring cultural safety, choice and self-determination for all Aboriginal clients</a:t>
            </a:r>
          </a:p>
          <a:p>
            <a:pPr marL="285750" lvl="0" indent="-285750">
              <a:lnSpc>
                <a:spcPct val="100000"/>
              </a:lnSpc>
              <a:spcBef>
                <a:spcPts val="300"/>
              </a:spcBef>
              <a:buFont typeface="Arial" panose="020B0604020202020204" pitchFamily="34" charset="0"/>
              <a:buChar char="•"/>
            </a:pPr>
            <a:r>
              <a:rPr lang="en-AU" dirty="0"/>
              <a:t>ensuring accessibility, inclusiveness and responsiveness to diverse communities</a:t>
            </a:r>
          </a:p>
          <a:p>
            <a:pPr marL="285750" lvl="0" indent="-285750">
              <a:lnSpc>
                <a:spcPct val="100000"/>
              </a:lnSpc>
              <a:spcBef>
                <a:spcPts val="300"/>
              </a:spcBef>
              <a:buFont typeface="Arial" panose="020B0604020202020204" pitchFamily="34" charset="0"/>
              <a:buChar char="•"/>
            </a:pPr>
            <a:r>
              <a:rPr lang="en-AU" dirty="0"/>
              <a:t>aligning work with the integrated practice framework, operating guidance and service requirements</a:t>
            </a:r>
          </a:p>
          <a:p>
            <a:endParaRPr lang="en-AU" dirty="0"/>
          </a:p>
        </p:txBody>
      </p:sp>
      <p:sp>
        <p:nvSpPr>
          <p:cNvPr id="4" name="Slide Number Placeholder 3"/>
          <p:cNvSpPr>
            <a:spLocks noGrp="1"/>
          </p:cNvSpPr>
          <p:nvPr>
            <p:ph type="sldNum" idx="12"/>
          </p:nvPr>
        </p:nvSpPr>
        <p:spPr>
          <a:xfrm>
            <a:off x="7750592" y="6381161"/>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14</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15728476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497" y="152400"/>
            <a:ext cx="8982203" cy="914400"/>
          </a:xfrm>
        </p:spPr>
        <p:txBody>
          <a:bodyPr/>
          <a:lstStyle/>
          <a:p>
            <a:r>
              <a:rPr lang="en-AU" dirty="0" smtClean="0"/>
              <a:t>Workforce</a:t>
            </a:r>
            <a:endParaRPr lang="en-AU" dirty="0"/>
          </a:p>
        </p:txBody>
      </p:sp>
      <p:sp>
        <p:nvSpPr>
          <p:cNvPr id="4" name="Slide Number Placeholder 3"/>
          <p:cNvSpPr>
            <a:spLocks noGrp="1"/>
          </p:cNvSpPr>
          <p:nvPr>
            <p:ph type="sldNum" idx="12"/>
          </p:nvPr>
        </p:nvSpPr>
        <p:spPr>
          <a:xfrm>
            <a:off x="7761317" y="640080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15</a:t>
            </a:fld>
            <a:endParaRPr lang="en-US" sz="1000" dirty="0">
              <a:solidFill>
                <a:srgbClr val="000000"/>
              </a:solidFill>
              <a:latin typeface="Trebuchet MS"/>
              <a:ea typeface="Trebuchet MS"/>
              <a:cs typeface="Trebuchet MS"/>
              <a:sym typeface="Trebuchet MS"/>
            </a:endParaRPr>
          </a:p>
        </p:txBody>
      </p:sp>
      <p:sp>
        <p:nvSpPr>
          <p:cNvPr id="6" name="Rectangle 5"/>
          <p:cNvSpPr/>
          <p:nvPr/>
        </p:nvSpPr>
        <p:spPr>
          <a:xfrm>
            <a:off x="272482" y="1196752"/>
            <a:ext cx="7098789" cy="53201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endParaRPr lang="en-AU" dirty="0" smtClean="0">
              <a:solidFill>
                <a:srgbClr val="000000"/>
              </a:solidFill>
              <a:sym typeface="Trebuchet MS"/>
            </a:endParaRPr>
          </a:p>
          <a:p>
            <a:pPr>
              <a:spcAft>
                <a:spcPts val="1200"/>
              </a:spcAft>
            </a:pPr>
            <a:endParaRPr lang="en-AU" dirty="0">
              <a:solidFill>
                <a:srgbClr val="000000"/>
              </a:solidFill>
              <a:sym typeface="Trebuchet MS"/>
            </a:endParaRPr>
          </a:p>
          <a:p>
            <a:pPr marL="285750" indent="-285750">
              <a:spcAft>
                <a:spcPts val="1200"/>
              </a:spcAft>
              <a:buFont typeface="Arial" panose="020B0604020202020204" pitchFamily="34" charset="0"/>
              <a:buChar char="•"/>
            </a:pPr>
            <a:endParaRPr lang="en-AU" dirty="0">
              <a:solidFill>
                <a:srgbClr val="000000"/>
              </a:solidFill>
              <a:ea typeface="Calibri"/>
              <a:cs typeface="Times New Roman"/>
              <a:sym typeface="Trebuchet MS"/>
            </a:endParaRPr>
          </a:p>
          <a:p>
            <a:pPr>
              <a:spcAft>
                <a:spcPts val="1200"/>
              </a:spcAft>
            </a:pPr>
            <a:endParaRPr lang="en-AU" dirty="0">
              <a:solidFill>
                <a:srgbClr val="000000"/>
              </a:solidFill>
              <a:ea typeface="Calibri"/>
              <a:cs typeface="Times New Roman"/>
              <a:sym typeface="Trebuchet MS"/>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5589"/>
          <a:stretch/>
        </p:blipFill>
        <p:spPr>
          <a:xfrm>
            <a:off x="606060" y="1111688"/>
            <a:ext cx="8332381" cy="5424026"/>
          </a:xfrm>
          <a:prstGeom prst="rect">
            <a:avLst/>
          </a:prstGeom>
        </p:spPr>
      </p:pic>
    </p:spTree>
    <p:extLst>
      <p:ext uri="{BB962C8B-B14F-4D97-AF65-F5344CB8AC3E}">
        <p14:creationId xmlns:p14="http://schemas.microsoft.com/office/powerpoint/2010/main" val="1628903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physical Hub</a:t>
            </a:r>
            <a:endParaRPr lang="en-AU" dirty="0"/>
          </a:p>
        </p:txBody>
      </p:sp>
      <p:sp>
        <p:nvSpPr>
          <p:cNvPr id="3" name="Text Placeholder 2"/>
          <p:cNvSpPr>
            <a:spLocks noGrp="1"/>
          </p:cNvSpPr>
          <p:nvPr>
            <p:ph type="body" idx="1"/>
          </p:nvPr>
        </p:nvSpPr>
        <p:spPr>
          <a:xfrm>
            <a:off x="499533" y="1346199"/>
            <a:ext cx="8911167" cy="3547539"/>
          </a:xfrm>
        </p:spPr>
        <p:txBody>
          <a:bodyPr/>
          <a:lstStyle/>
          <a:p>
            <a:pPr marL="0" indent="0">
              <a:lnSpc>
                <a:spcPct val="114000"/>
              </a:lnSpc>
              <a:spcBef>
                <a:spcPts val="0"/>
              </a:spcBef>
            </a:pPr>
            <a:r>
              <a:rPr lang="en-AU" sz="1500" dirty="0" smtClean="0"/>
              <a:t>A primary physical location is being established in each of the launch areas to support the operation of the Hubs. These sites will accommodate most of the Hubs workforce and will be accessible to the community for people who wish to self-refer by ‘walking in’.</a:t>
            </a:r>
          </a:p>
          <a:p>
            <a:pPr marL="0" indent="0">
              <a:lnSpc>
                <a:spcPct val="114000"/>
              </a:lnSpc>
              <a:spcBef>
                <a:spcPts val="0"/>
              </a:spcBef>
            </a:pPr>
            <a:endParaRPr lang="en-AU" sz="1500" dirty="0" smtClean="0"/>
          </a:p>
          <a:p>
            <a:pPr>
              <a:lnSpc>
                <a:spcPct val="114000"/>
              </a:lnSpc>
              <a:spcBef>
                <a:spcPts val="0"/>
              </a:spcBef>
            </a:pPr>
            <a:r>
              <a:rPr lang="en-AU" sz="1500" dirty="0" smtClean="0"/>
              <a:t>Design and branding of the physical sites has taken into account the need for the buildings to be:</a:t>
            </a:r>
          </a:p>
          <a:p>
            <a:pPr>
              <a:lnSpc>
                <a:spcPct val="114000"/>
              </a:lnSpc>
              <a:spcBef>
                <a:spcPts val="0"/>
              </a:spcBef>
              <a:buFont typeface="Arial" panose="020B0604020202020204" pitchFamily="34" charset="0"/>
              <a:buChar char="•"/>
            </a:pPr>
            <a:r>
              <a:rPr lang="en-AU" sz="1500" u="sng" dirty="0" smtClean="0"/>
              <a:t>Welcoming</a:t>
            </a:r>
            <a:r>
              <a:rPr lang="en-AU" sz="1500" dirty="0" smtClean="0"/>
              <a:t>  and culturally safe, including for children and young people</a:t>
            </a:r>
          </a:p>
          <a:p>
            <a:pPr>
              <a:lnSpc>
                <a:spcPct val="114000"/>
              </a:lnSpc>
              <a:spcBef>
                <a:spcPts val="0"/>
              </a:spcBef>
              <a:buFont typeface="Arial" panose="020B0604020202020204" pitchFamily="34" charset="0"/>
              <a:buChar char="•"/>
            </a:pPr>
            <a:r>
              <a:rPr lang="en-AU" sz="1500" u="sng" dirty="0" smtClean="0"/>
              <a:t>Accessible</a:t>
            </a:r>
            <a:r>
              <a:rPr lang="en-AU" sz="1500" dirty="0" smtClean="0"/>
              <a:t> for all people, by incorporating physical access features and supporting information and communication access for people with disabilities or from culturally and linguistically diverse backgrounds</a:t>
            </a:r>
          </a:p>
          <a:p>
            <a:pPr>
              <a:lnSpc>
                <a:spcPct val="114000"/>
              </a:lnSpc>
              <a:spcBef>
                <a:spcPts val="0"/>
              </a:spcBef>
              <a:buFont typeface="Arial" panose="020B0604020202020204" pitchFamily="34" charset="0"/>
              <a:buChar char="•"/>
            </a:pPr>
            <a:r>
              <a:rPr lang="en-AU" sz="1500" u="sng" dirty="0" smtClean="0"/>
              <a:t>Safe</a:t>
            </a:r>
            <a:r>
              <a:rPr lang="en-AU" sz="1500" dirty="0" smtClean="0"/>
              <a:t> by embedding design features to enhance security and along with careful operational planning and security monitoring</a:t>
            </a:r>
          </a:p>
          <a:p>
            <a:pPr>
              <a:lnSpc>
                <a:spcPct val="114000"/>
              </a:lnSpc>
              <a:spcBef>
                <a:spcPts val="0"/>
              </a:spcBef>
              <a:buFont typeface="Arial" panose="020B0604020202020204" pitchFamily="34" charset="0"/>
              <a:buChar char="•"/>
            </a:pPr>
            <a:r>
              <a:rPr lang="en-AU" sz="1500" u="sng" dirty="0" smtClean="0"/>
              <a:t>Comfortable</a:t>
            </a:r>
            <a:r>
              <a:rPr lang="en-AU" sz="1500" dirty="0" smtClean="0"/>
              <a:t> with private spaces and rooms for client interviews and meetings and dedicated and secure working areas for staff</a:t>
            </a:r>
          </a:p>
        </p:txBody>
      </p:sp>
      <p:sp>
        <p:nvSpPr>
          <p:cNvPr id="4" name="Slide Number Placeholder 3"/>
          <p:cNvSpPr>
            <a:spLocks noGrp="1"/>
          </p:cNvSpPr>
          <p:nvPr>
            <p:ph type="sldNum" idx="12"/>
          </p:nvPr>
        </p:nvSpPr>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16</a:t>
            </a:fld>
            <a:endParaRPr lang="en-US" sz="1000" dirty="0">
              <a:solidFill>
                <a:srgbClr val="000000"/>
              </a:solidFill>
              <a:latin typeface="Trebuchet MS"/>
              <a:ea typeface="Trebuchet MS"/>
              <a:cs typeface="Trebuchet MS"/>
              <a:sym typeface="Trebuchet MS"/>
            </a:endParaRPr>
          </a:p>
        </p:txBody>
      </p:sp>
      <p:sp>
        <p:nvSpPr>
          <p:cNvPr id="6" name="Rectangle 5"/>
          <p:cNvSpPr/>
          <p:nvPr/>
        </p:nvSpPr>
        <p:spPr>
          <a:xfrm>
            <a:off x="1219202" y="5046133"/>
            <a:ext cx="7162800" cy="1143013"/>
          </a:xfrm>
          <a:prstGeom prst="rect">
            <a:avLst/>
          </a:prstGeom>
          <a:solidFill>
            <a:srgbClr val="D26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14000"/>
              </a:lnSpc>
            </a:pPr>
            <a:r>
              <a:rPr lang="en-AU" sz="1100" dirty="0">
                <a:latin typeface="Trebuchet MS"/>
                <a:sym typeface="Trebuchet MS"/>
              </a:rPr>
              <a:t>The safety of women and children is central to the design and operation of the Hubs, particularly the physical and face-to-face access methods. Strong safety measures in design and operation, along with careful operational planning and scheduling, will ensure risks posed by working with perpetrators are thoroughly managed. </a:t>
            </a:r>
            <a:r>
              <a:rPr lang="en-AU" sz="1100" dirty="0" smtClean="0">
                <a:latin typeface="Trebuchet MS"/>
                <a:sym typeface="Trebuchet MS"/>
              </a:rPr>
              <a:t>Deliberate </a:t>
            </a:r>
            <a:r>
              <a:rPr lang="en-AU" sz="1100" dirty="0">
                <a:latin typeface="Trebuchet MS"/>
                <a:sym typeface="Trebuchet MS"/>
              </a:rPr>
              <a:t>use of </a:t>
            </a:r>
            <a:r>
              <a:rPr lang="en-AU" sz="1100" dirty="0" smtClean="0">
                <a:latin typeface="Trebuchet MS"/>
                <a:sym typeface="Trebuchet MS"/>
              </a:rPr>
              <a:t>the range of access methods (telephone, outreach, </a:t>
            </a:r>
            <a:r>
              <a:rPr lang="en-AU" sz="1100" dirty="0" smtClean="0">
                <a:latin typeface="Trebuchet MS" panose="020B0603020202020204" pitchFamily="34" charset="0"/>
                <a:sym typeface="Trebuchet MS"/>
              </a:rPr>
              <a:t>access points)  </a:t>
            </a:r>
            <a:r>
              <a:rPr lang="en-AU" sz="1100" dirty="0" smtClean="0">
                <a:latin typeface="Trebuchet MS" panose="020B0603020202020204" pitchFamily="34" charset="0"/>
              </a:rPr>
              <a:t>will </a:t>
            </a:r>
            <a:r>
              <a:rPr lang="en-AU" sz="1100" dirty="0">
                <a:latin typeface="Trebuchet MS" panose="020B0603020202020204" pitchFamily="34" charset="0"/>
              </a:rPr>
              <a:t>give professionals in the </a:t>
            </a:r>
            <a:r>
              <a:rPr lang="en-AU" sz="1100" dirty="0" smtClean="0">
                <a:latin typeface="Trebuchet MS" panose="020B0603020202020204" pitchFamily="34" charset="0"/>
              </a:rPr>
              <a:t>Hubs </a:t>
            </a:r>
            <a:r>
              <a:rPr lang="en-AU" sz="1100" dirty="0">
                <a:latin typeface="Trebuchet MS" panose="020B0603020202020204" pitchFamily="34" charset="0"/>
              </a:rPr>
              <a:t>the tools to choose how they work with women and </a:t>
            </a:r>
            <a:r>
              <a:rPr lang="en-AU" sz="1100" dirty="0" smtClean="0">
                <a:latin typeface="Trebuchet MS" panose="020B0603020202020204" pitchFamily="34" charset="0"/>
              </a:rPr>
              <a:t>men</a:t>
            </a:r>
            <a:r>
              <a:rPr lang="en-AU" sz="1100" dirty="0" smtClean="0">
                <a:latin typeface="Trebuchet MS" panose="020B0603020202020204" pitchFamily="34" charset="0"/>
                <a:sym typeface="Trebuchet MS"/>
              </a:rPr>
              <a:t>.</a:t>
            </a:r>
            <a:endParaRPr lang="en-AU" sz="1100" dirty="0">
              <a:latin typeface="Trebuchet MS" panose="020B0603020202020204" pitchFamily="34" charset="0"/>
              <a:sym typeface="Trebuchet MS"/>
            </a:endParaRPr>
          </a:p>
        </p:txBody>
      </p:sp>
    </p:spTree>
    <p:extLst>
      <p:ext uri="{BB962C8B-B14F-4D97-AF65-F5344CB8AC3E}">
        <p14:creationId xmlns:p14="http://schemas.microsoft.com/office/powerpoint/2010/main" val="1726677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Hubs Client Relationship Management System – </a:t>
            </a:r>
            <a:r>
              <a:rPr lang="en-AU" dirty="0" smtClean="0"/>
              <a:t>CRM</a:t>
            </a:r>
            <a:endParaRPr lang="en-AU" dirty="0"/>
          </a:p>
        </p:txBody>
      </p:sp>
      <p:sp>
        <p:nvSpPr>
          <p:cNvPr id="3" name="Text Placeholder 2"/>
          <p:cNvSpPr>
            <a:spLocks noGrp="1"/>
          </p:cNvSpPr>
          <p:nvPr>
            <p:ph type="body" idx="1"/>
          </p:nvPr>
        </p:nvSpPr>
        <p:spPr>
          <a:xfrm>
            <a:off x="270589" y="1061861"/>
            <a:ext cx="9377264" cy="1283818"/>
          </a:xfrm>
        </p:spPr>
        <p:txBody>
          <a:bodyPr/>
          <a:lstStyle/>
          <a:p>
            <a:pPr marL="177800" indent="-177800">
              <a:lnSpc>
                <a:spcPct val="114000"/>
              </a:lnSpc>
              <a:spcBef>
                <a:spcPts val="0"/>
              </a:spcBef>
              <a:buFont typeface="Arial" panose="020B0604020202020204" pitchFamily="34" charset="0"/>
              <a:buChar char="•"/>
            </a:pPr>
            <a:r>
              <a:rPr lang="en-AU" sz="1200" dirty="0">
                <a:solidFill>
                  <a:schemeClr val="tx1"/>
                </a:solidFill>
              </a:rPr>
              <a:t>The Hubs CRM will be used to record client case records and </a:t>
            </a:r>
            <a:r>
              <a:rPr lang="en-AU" sz="1200" dirty="0" smtClean="0">
                <a:solidFill>
                  <a:schemeClr val="tx1"/>
                </a:solidFill>
              </a:rPr>
              <a:t>information including risk assessments and safety plan, </a:t>
            </a:r>
            <a:r>
              <a:rPr lang="en-AU" sz="1200" dirty="0">
                <a:solidFill>
                  <a:schemeClr val="tx1"/>
                </a:solidFill>
              </a:rPr>
              <a:t>and support </a:t>
            </a:r>
            <a:r>
              <a:rPr lang="en-AU" sz="1200" dirty="0" smtClean="0">
                <a:solidFill>
                  <a:schemeClr val="tx1"/>
                </a:solidFill>
              </a:rPr>
              <a:t>some reporting of </a:t>
            </a:r>
            <a:r>
              <a:rPr lang="en-AU" sz="1200" dirty="0">
                <a:solidFill>
                  <a:schemeClr val="tx1"/>
                </a:solidFill>
              </a:rPr>
              <a:t>client and service level outcomes and data.</a:t>
            </a:r>
          </a:p>
          <a:p>
            <a:pPr marL="177800" indent="-177800">
              <a:lnSpc>
                <a:spcPct val="114000"/>
              </a:lnSpc>
              <a:spcBef>
                <a:spcPts val="0"/>
              </a:spcBef>
              <a:buFont typeface="Arial" panose="020B0604020202020204" pitchFamily="34" charset="0"/>
              <a:buChar char="•"/>
            </a:pPr>
            <a:r>
              <a:rPr lang="en-AU" sz="1200" dirty="0" smtClean="0">
                <a:solidFill>
                  <a:schemeClr val="tx1"/>
                </a:solidFill>
              </a:rPr>
              <a:t>The </a:t>
            </a:r>
            <a:r>
              <a:rPr lang="en-AU" sz="1200" dirty="0">
                <a:solidFill>
                  <a:schemeClr val="tx1"/>
                </a:solidFill>
              </a:rPr>
              <a:t>roll-out of this infrastructure will form part of the phased implementation of the Hubs so that by 2021 there is a </a:t>
            </a:r>
            <a:r>
              <a:rPr lang="en-AU" sz="1200" dirty="0" err="1">
                <a:solidFill>
                  <a:schemeClr val="tx1"/>
                </a:solidFill>
              </a:rPr>
              <a:t>statewide</a:t>
            </a:r>
            <a:r>
              <a:rPr lang="en-AU" sz="1200" dirty="0">
                <a:solidFill>
                  <a:schemeClr val="tx1"/>
                </a:solidFill>
              </a:rPr>
              <a:t> Hubs CRM system. </a:t>
            </a:r>
            <a:endParaRPr lang="en-AU" sz="1200" dirty="0" smtClean="0">
              <a:solidFill>
                <a:schemeClr val="tx1"/>
              </a:solidFill>
            </a:endParaRPr>
          </a:p>
          <a:p>
            <a:pPr marL="177800" indent="-177800">
              <a:lnSpc>
                <a:spcPct val="114000"/>
              </a:lnSpc>
              <a:spcBef>
                <a:spcPts val="0"/>
              </a:spcBef>
              <a:buFont typeface="Arial" panose="020B0604020202020204" pitchFamily="34" charset="0"/>
              <a:buChar char="•"/>
            </a:pPr>
            <a:r>
              <a:rPr lang="en-AU" sz="1200" dirty="0" smtClean="0">
                <a:solidFill>
                  <a:schemeClr val="tx1"/>
                </a:solidFill>
              </a:rPr>
              <a:t>The </a:t>
            </a:r>
            <a:r>
              <a:rPr lang="en-AU" sz="1200" dirty="0">
                <a:solidFill>
                  <a:schemeClr val="tx1"/>
                </a:solidFill>
              </a:rPr>
              <a:t>CRM will ‘go live’ for the implementation of the first five launch </a:t>
            </a:r>
            <a:r>
              <a:rPr lang="en-AU" sz="1200" dirty="0" smtClean="0">
                <a:solidFill>
                  <a:schemeClr val="tx1"/>
                </a:solidFill>
              </a:rPr>
              <a:t>Hubs and will evolve over time based on user feedback. Workers at launch sites will play a critical role in providing this feedback and testing iterations of the CRM. </a:t>
            </a:r>
            <a:endParaRPr lang="en-AU" sz="1200" dirty="0">
              <a:solidFill>
                <a:schemeClr val="tx1"/>
              </a:solidFill>
            </a:endParaRPr>
          </a:p>
          <a:p>
            <a:pPr marL="177800" indent="-177800">
              <a:lnSpc>
                <a:spcPct val="114000"/>
              </a:lnSpc>
              <a:spcBef>
                <a:spcPts val="0"/>
              </a:spcBef>
              <a:buFont typeface="Arial" panose="020B0604020202020204" pitchFamily="34" charset="0"/>
              <a:buChar char="•"/>
            </a:pPr>
            <a:r>
              <a:rPr lang="en-AU" sz="1200" dirty="0">
                <a:solidFill>
                  <a:schemeClr val="tx1"/>
                </a:solidFill>
              </a:rPr>
              <a:t>The CRM will have strong data security mechanisms to ensure client information is </a:t>
            </a:r>
            <a:r>
              <a:rPr lang="en-AU" sz="1200" dirty="0" smtClean="0">
                <a:solidFill>
                  <a:schemeClr val="tx1"/>
                </a:solidFill>
              </a:rPr>
              <a:t>appropriately protected</a:t>
            </a:r>
            <a:r>
              <a:rPr lang="en-AU" sz="1200" dirty="0">
                <a:solidFill>
                  <a:schemeClr val="tx1"/>
                </a:solidFill>
              </a:rPr>
              <a:t>. All Hub staff will be trained in how to use the CRM prior to roll-out</a:t>
            </a:r>
            <a:r>
              <a:rPr lang="en-AU" sz="1200" dirty="0" smtClean="0">
                <a:solidFill>
                  <a:schemeClr val="tx1"/>
                </a:solidFill>
              </a:rPr>
              <a:t>.</a:t>
            </a:r>
          </a:p>
          <a:p>
            <a:pPr marL="177800" indent="-177800">
              <a:lnSpc>
                <a:spcPct val="114000"/>
              </a:lnSpc>
              <a:spcBef>
                <a:spcPts val="0"/>
              </a:spcBef>
              <a:buFont typeface="Arial" panose="020B0604020202020204" pitchFamily="34" charset="0"/>
              <a:buChar char="•"/>
            </a:pPr>
            <a:r>
              <a:rPr lang="en-AU" sz="1200" dirty="0" smtClean="0">
                <a:solidFill>
                  <a:schemeClr val="tx1"/>
                </a:solidFill>
              </a:rPr>
              <a:t>The CRM will be integrated with Interim Comprehensive Risk Assessment Tool (ICRAT) and the Central Information Point (CIP) to support workers to carry out risk assessments and gather information in a seamless manner. </a:t>
            </a:r>
          </a:p>
          <a:p>
            <a:pPr marL="177800" indent="-177800">
              <a:lnSpc>
                <a:spcPct val="114000"/>
              </a:lnSpc>
              <a:spcBef>
                <a:spcPts val="0"/>
              </a:spcBef>
              <a:buFont typeface="Arial" panose="020B0604020202020204" pitchFamily="34" charset="0"/>
              <a:buChar char="•"/>
            </a:pPr>
            <a:r>
              <a:rPr lang="en-AU" sz="1200" dirty="0" smtClean="0">
                <a:solidFill>
                  <a:schemeClr val="tx1"/>
                </a:solidFill>
              </a:rPr>
              <a:t>Work on a revised Family Violence Risk Assessment and Risk Management framework is continuing and will be able to be integrated within the CRM at the appropriate time.</a:t>
            </a:r>
          </a:p>
        </p:txBody>
      </p:sp>
      <p:sp>
        <p:nvSpPr>
          <p:cNvPr id="4" name="Slide Number Placeholder 3"/>
          <p:cNvSpPr>
            <a:spLocks noGrp="1"/>
          </p:cNvSpPr>
          <p:nvPr>
            <p:ph type="sldNum" idx="12"/>
          </p:nvPr>
        </p:nvSpPr>
        <p:spPr>
          <a:xfrm>
            <a:off x="7797875" y="6451816"/>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17</a:t>
            </a:fld>
            <a:endParaRPr lang="en-US" sz="1000" dirty="0">
              <a:latin typeface="Trebuchet MS"/>
              <a:ea typeface="Trebuchet MS"/>
              <a:cs typeface="Trebuchet MS"/>
              <a:sym typeface="Trebuchet MS"/>
            </a:endParaRPr>
          </a:p>
        </p:txBody>
      </p:sp>
      <p:pic>
        <p:nvPicPr>
          <p:cNvPr id="7"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t="7360" b="5600"/>
          <a:stretch/>
        </p:blipFill>
        <p:spPr bwMode="auto">
          <a:xfrm>
            <a:off x="1133855" y="3695965"/>
            <a:ext cx="7150306" cy="2991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8335371" y="5076753"/>
            <a:ext cx="1401165" cy="707886"/>
          </a:xfrm>
          <a:prstGeom prst="rect">
            <a:avLst/>
          </a:prstGeom>
          <a:noFill/>
        </p:spPr>
        <p:txBody>
          <a:bodyPr wrap="square" rtlCol="0">
            <a:spAutoFit/>
          </a:bodyPr>
          <a:lstStyle/>
          <a:p>
            <a:r>
              <a:rPr lang="en-AU" sz="800" dirty="0" smtClean="0">
                <a:latin typeface="Trebuchet MS" panose="020B0603020202020204" pitchFamily="34" charset="0"/>
              </a:rPr>
              <a:t>A screenshot of the ‘case overview’ page  taken </a:t>
            </a:r>
            <a:r>
              <a:rPr lang="en-AU" sz="800" dirty="0">
                <a:latin typeface="Trebuchet MS" panose="020B0603020202020204" pitchFamily="34" charset="0"/>
              </a:rPr>
              <a:t>from the User Acceptance Testing  (UAT) environment of the </a:t>
            </a:r>
            <a:r>
              <a:rPr lang="en-AU" sz="800" dirty="0" smtClean="0">
                <a:latin typeface="Trebuchet MS" panose="020B0603020202020204" pitchFamily="34" charset="0"/>
              </a:rPr>
              <a:t>CRM.</a:t>
            </a:r>
            <a:endParaRPr lang="en-AU" sz="800" dirty="0">
              <a:latin typeface="Trebuchet MS" panose="020B0603020202020204" pitchFamily="34" charset="0"/>
            </a:endParaRPr>
          </a:p>
        </p:txBody>
      </p:sp>
    </p:spTree>
    <p:extLst>
      <p:ext uri="{BB962C8B-B14F-4D97-AF65-F5344CB8AC3E}">
        <p14:creationId xmlns:p14="http://schemas.microsoft.com/office/powerpoint/2010/main" val="1388736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Risk Assessment Tools and Frameworks</a:t>
            </a:r>
            <a:endParaRPr lang="en-AU" dirty="0"/>
          </a:p>
        </p:txBody>
      </p:sp>
      <p:sp>
        <p:nvSpPr>
          <p:cNvPr id="3" name="Text Placeholder 2"/>
          <p:cNvSpPr>
            <a:spLocks noGrp="1"/>
          </p:cNvSpPr>
          <p:nvPr>
            <p:ph type="body" idx="1"/>
          </p:nvPr>
        </p:nvSpPr>
        <p:spPr>
          <a:xfrm>
            <a:off x="763588" y="1366316"/>
            <a:ext cx="8451056" cy="4114800"/>
          </a:xfrm>
        </p:spPr>
        <p:txBody>
          <a:bodyPr/>
          <a:lstStyle/>
          <a:p>
            <a:pPr marL="0" indent="0">
              <a:lnSpc>
                <a:spcPct val="114000"/>
              </a:lnSpc>
              <a:spcBef>
                <a:spcPts val="0"/>
              </a:spcBef>
            </a:pPr>
            <a:r>
              <a:rPr lang="en-AU" sz="1400" b="1" dirty="0" smtClean="0"/>
              <a:t>The </a:t>
            </a:r>
            <a:r>
              <a:rPr lang="en-AU" sz="1400" b="1" dirty="0"/>
              <a:t>Victorian Family Violence Risk Assessment and Management Framework (also known as the redeveloped common risk assessment framework, or CRAF</a:t>
            </a:r>
            <a:r>
              <a:rPr lang="en-AU" sz="1400" b="1" dirty="0" smtClean="0"/>
              <a:t>)</a:t>
            </a:r>
          </a:p>
          <a:p>
            <a:pPr>
              <a:lnSpc>
                <a:spcPct val="114000"/>
              </a:lnSpc>
              <a:spcBef>
                <a:spcPts val="0"/>
              </a:spcBef>
              <a:buFont typeface="Arial" panose="020B0604020202020204" pitchFamily="34" charset="0"/>
              <a:buChar char="•"/>
            </a:pPr>
            <a:r>
              <a:rPr lang="en-AU" sz="1400" dirty="0" smtClean="0">
                <a:solidFill>
                  <a:schemeClr val="tx1"/>
                </a:solidFill>
              </a:rPr>
              <a:t>Redevelopment </a:t>
            </a:r>
            <a:r>
              <a:rPr lang="en-AU" sz="1400" dirty="0">
                <a:solidFill>
                  <a:schemeClr val="tx1"/>
                </a:solidFill>
              </a:rPr>
              <a:t>of Victoria’s Family Violence Risk Assessment and Risk Management </a:t>
            </a:r>
            <a:r>
              <a:rPr lang="en-AU" sz="1400" dirty="0" smtClean="0">
                <a:solidFill>
                  <a:schemeClr val="tx1"/>
                </a:solidFill>
              </a:rPr>
              <a:t>Framework was a key recommendation of the Royal Commission. </a:t>
            </a:r>
          </a:p>
          <a:p>
            <a:pPr>
              <a:lnSpc>
                <a:spcPct val="114000"/>
              </a:lnSpc>
              <a:spcBef>
                <a:spcPts val="0"/>
              </a:spcBef>
              <a:buFont typeface="Arial" panose="020B0604020202020204" pitchFamily="34" charset="0"/>
              <a:buChar char="•"/>
            </a:pPr>
            <a:r>
              <a:rPr lang="en-AU" sz="1400" dirty="0" smtClean="0">
                <a:solidFill>
                  <a:schemeClr val="tx1"/>
                </a:solidFill>
              </a:rPr>
              <a:t>An </a:t>
            </a:r>
            <a:r>
              <a:rPr lang="en-AU" sz="1400" b="1" dirty="0">
                <a:solidFill>
                  <a:schemeClr val="tx1"/>
                </a:solidFill>
              </a:rPr>
              <a:t>interim Comprehensive Risk Assessment Tool</a:t>
            </a:r>
            <a:r>
              <a:rPr lang="en-AU" sz="1400" dirty="0">
                <a:solidFill>
                  <a:schemeClr val="tx1"/>
                </a:solidFill>
              </a:rPr>
              <a:t>, informed by the Commission’s findings and analysis of relevant literature and best practice</a:t>
            </a:r>
            <a:r>
              <a:rPr lang="en-AU" sz="1400" dirty="0" smtClean="0">
                <a:solidFill>
                  <a:schemeClr val="tx1"/>
                </a:solidFill>
              </a:rPr>
              <a:t>, has been developed to </a:t>
            </a:r>
            <a:r>
              <a:rPr lang="en-AU" sz="1400" dirty="0">
                <a:solidFill>
                  <a:schemeClr val="tx1"/>
                </a:solidFill>
              </a:rPr>
              <a:t>support the establishment of the Hubs and the roll-out of the Family Violence Information Sharing Scheme (FVISS) </a:t>
            </a:r>
            <a:r>
              <a:rPr lang="en-AU" sz="1400" dirty="0" smtClean="0">
                <a:solidFill>
                  <a:schemeClr val="tx1"/>
                </a:solidFill>
              </a:rPr>
              <a:t>from </a:t>
            </a:r>
            <a:br>
              <a:rPr lang="en-AU" sz="1400" dirty="0" smtClean="0">
                <a:solidFill>
                  <a:schemeClr val="tx1"/>
                </a:solidFill>
              </a:rPr>
            </a:br>
            <a:r>
              <a:rPr lang="en-AU" sz="1400" dirty="0" smtClean="0">
                <a:solidFill>
                  <a:schemeClr val="tx1"/>
                </a:solidFill>
              </a:rPr>
              <a:t>26 February </a:t>
            </a:r>
            <a:r>
              <a:rPr lang="en-AU" sz="1400" dirty="0">
                <a:solidFill>
                  <a:schemeClr val="tx1"/>
                </a:solidFill>
              </a:rPr>
              <a:t>2018. </a:t>
            </a:r>
            <a:endParaRPr lang="en-AU" sz="1400" dirty="0" smtClean="0">
              <a:solidFill>
                <a:schemeClr val="tx1"/>
              </a:solidFill>
            </a:endParaRPr>
          </a:p>
          <a:p>
            <a:pPr>
              <a:lnSpc>
                <a:spcPct val="114000"/>
              </a:lnSpc>
              <a:spcBef>
                <a:spcPts val="0"/>
              </a:spcBef>
              <a:buFont typeface="Arial" panose="020B0604020202020204" pitchFamily="34" charset="0"/>
              <a:buChar char="•"/>
            </a:pPr>
            <a:r>
              <a:rPr lang="en-AU" sz="1400" dirty="0" smtClean="0">
                <a:solidFill>
                  <a:schemeClr val="tx1"/>
                </a:solidFill>
              </a:rPr>
              <a:t>This </a:t>
            </a:r>
            <a:r>
              <a:rPr lang="en-AU" sz="1400" dirty="0">
                <a:solidFill>
                  <a:schemeClr val="tx1"/>
                </a:solidFill>
              </a:rPr>
              <a:t>tool will be developed in an online environment and will be linked to the </a:t>
            </a:r>
            <a:r>
              <a:rPr lang="en-AU" sz="1400" dirty="0"/>
              <a:t>Hubs CRM platform. Testing in the Hubs environment will support further refinement of the tool before it is rolled out more broadly across services as they are prescribed to use the revised Framework and </a:t>
            </a:r>
            <a:r>
              <a:rPr lang="en-AU" sz="1400" dirty="0" smtClean="0"/>
              <a:t>FVISS.</a:t>
            </a:r>
          </a:p>
          <a:p>
            <a:pPr>
              <a:lnSpc>
                <a:spcPct val="114000"/>
              </a:lnSpc>
              <a:spcBef>
                <a:spcPts val="0"/>
              </a:spcBef>
              <a:buFont typeface="Arial" panose="020B0604020202020204" pitchFamily="34" charset="0"/>
              <a:buChar char="•"/>
            </a:pPr>
            <a:r>
              <a:rPr lang="en-AU" sz="1400" dirty="0" smtClean="0"/>
              <a:t>Operational </a:t>
            </a:r>
            <a:r>
              <a:rPr lang="en-AU" sz="1400" dirty="0"/>
              <a:t>practice guidance </a:t>
            </a:r>
            <a:r>
              <a:rPr lang="en-AU" sz="1400" dirty="0" smtClean="0"/>
              <a:t>for the Hubs will </a:t>
            </a:r>
            <a:r>
              <a:rPr lang="en-AU" sz="1400" dirty="0"/>
              <a:t>be developed on the new </a:t>
            </a:r>
            <a:r>
              <a:rPr lang="en-AU" sz="1400" dirty="0" smtClean="0"/>
              <a:t>Interim Comprehensive </a:t>
            </a:r>
            <a:r>
              <a:rPr lang="en-AU" sz="1400" dirty="0"/>
              <a:t>Risk Assessment </a:t>
            </a:r>
            <a:r>
              <a:rPr lang="en-AU" sz="1400" dirty="0" smtClean="0"/>
              <a:t>Tool, </a:t>
            </a:r>
            <a:r>
              <a:rPr lang="en-AU" sz="1400" dirty="0"/>
              <a:t>particularly relating to new or changed risk indicators and the application of their assessment, including for diverse communities and at-risk age groups. </a:t>
            </a:r>
            <a:endParaRPr lang="en-AU" sz="1400" dirty="0" smtClean="0"/>
          </a:p>
          <a:p>
            <a:pPr>
              <a:lnSpc>
                <a:spcPct val="114000"/>
              </a:lnSpc>
              <a:spcBef>
                <a:spcPts val="0"/>
              </a:spcBef>
              <a:buFont typeface="Arial" panose="020B0604020202020204" pitchFamily="34" charset="0"/>
              <a:buChar char="•"/>
            </a:pPr>
            <a:r>
              <a:rPr lang="en-AU" sz="1400" dirty="0" smtClean="0"/>
              <a:t>Over </a:t>
            </a:r>
            <a:r>
              <a:rPr lang="en-AU" sz="1400" dirty="0"/>
              <a:t>the coming months, the broader suite of risk </a:t>
            </a:r>
            <a:r>
              <a:rPr lang="en-AU" sz="1400" dirty="0" smtClean="0"/>
              <a:t>assessment </a:t>
            </a:r>
            <a:r>
              <a:rPr lang="en-AU" sz="1400" dirty="0"/>
              <a:t>tools </a:t>
            </a:r>
            <a:r>
              <a:rPr lang="en-AU" sz="1400" dirty="0" smtClean="0"/>
              <a:t>(including self-assessment</a:t>
            </a:r>
            <a:r>
              <a:rPr lang="en-AU" sz="1400" dirty="0"/>
              <a:t>, screening</a:t>
            </a:r>
            <a:r>
              <a:rPr lang="en-AU" sz="1400" dirty="0" smtClean="0"/>
              <a:t>, and </a:t>
            </a:r>
            <a:r>
              <a:rPr lang="en-AU" sz="1400" dirty="0"/>
              <a:t>perpetrator dangerousness) will be developed and tested with expert users and practitioners, for roll-out in the second half of 2018. </a:t>
            </a:r>
            <a:endParaRPr lang="en-AU" sz="1400" dirty="0" smtClean="0"/>
          </a:p>
        </p:txBody>
      </p:sp>
      <p:sp>
        <p:nvSpPr>
          <p:cNvPr id="4" name="Slide Number Placeholder 3"/>
          <p:cNvSpPr>
            <a:spLocks noGrp="1"/>
          </p:cNvSpPr>
          <p:nvPr>
            <p:ph type="sldNum" idx="12"/>
          </p:nvPr>
        </p:nvSpPr>
        <p:spPr>
          <a:xfrm>
            <a:off x="7817469" y="6415032"/>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18</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1760419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Information Sharing</a:t>
            </a:r>
            <a:endParaRPr lang="en-AU" dirty="0"/>
          </a:p>
        </p:txBody>
      </p:sp>
      <p:sp>
        <p:nvSpPr>
          <p:cNvPr id="3" name="Text Placeholder 2"/>
          <p:cNvSpPr>
            <a:spLocks noGrp="1"/>
          </p:cNvSpPr>
          <p:nvPr>
            <p:ph type="body" idx="1"/>
          </p:nvPr>
        </p:nvSpPr>
        <p:spPr>
          <a:xfrm>
            <a:off x="177800" y="1126057"/>
            <a:ext cx="9668933" cy="5048250"/>
          </a:xfrm>
        </p:spPr>
        <p:txBody>
          <a:bodyPr/>
          <a:lstStyle/>
          <a:p>
            <a:pPr marL="285750" indent="-285750">
              <a:lnSpc>
                <a:spcPct val="114000"/>
              </a:lnSpc>
              <a:spcBef>
                <a:spcPts val="0"/>
              </a:spcBef>
              <a:buFont typeface="Arial" panose="020B0604020202020204" pitchFamily="34" charset="0"/>
              <a:buChar char="•"/>
            </a:pPr>
            <a:r>
              <a:rPr lang="en-AU" sz="1400" dirty="0" smtClean="0"/>
              <a:t>Information </a:t>
            </a:r>
            <a:r>
              <a:rPr lang="en-AU" sz="1400" dirty="0"/>
              <a:t>sharing is a key enabler for the Hubs. </a:t>
            </a:r>
            <a:endParaRPr lang="en-AU" sz="1400" dirty="0" smtClean="0"/>
          </a:p>
          <a:p>
            <a:pPr marL="685800" lvl="1">
              <a:lnSpc>
                <a:spcPct val="114000"/>
              </a:lnSpc>
              <a:spcBef>
                <a:spcPts val="0"/>
              </a:spcBef>
              <a:buFont typeface="Courier New" panose="02070309020205020404" pitchFamily="49" charset="0"/>
              <a:buChar char="o"/>
            </a:pPr>
            <a:r>
              <a:rPr lang="en-AU" sz="1400" dirty="0" smtClean="0"/>
              <a:t>The Hubs will receive information </a:t>
            </a:r>
            <a:r>
              <a:rPr lang="en-AU" sz="1400" dirty="0"/>
              <a:t>from clients themselves, police, and other referrers. </a:t>
            </a:r>
            <a:endParaRPr lang="en-AU" sz="1400" dirty="0" smtClean="0"/>
          </a:p>
          <a:p>
            <a:pPr marL="685800" lvl="1">
              <a:lnSpc>
                <a:spcPct val="114000"/>
              </a:lnSpc>
              <a:spcBef>
                <a:spcPts val="0"/>
              </a:spcBef>
              <a:buFont typeface="Courier New" panose="02070309020205020404" pitchFamily="49" charset="0"/>
              <a:buChar char="o"/>
            </a:pPr>
            <a:r>
              <a:rPr lang="en-AU" sz="1400" dirty="0" smtClean="0"/>
              <a:t>To </a:t>
            </a:r>
            <a:r>
              <a:rPr lang="en-AU" sz="1400" dirty="0"/>
              <a:t>undertake </a:t>
            </a:r>
            <a:r>
              <a:rPr lang="en-AU" sz="1400" dirty="0" smtClean="0"/>
              <a:t>Hub </a:t>
            </a:r>
            <a:r>
              <a:rPr lang="en-AU" sz="1400" dirty="0"/>
              <a:t>functions </a:t>
            </a:r>
            <a:r>
              <a:rPr lang="en-AU" sz="1400" dirty="0" smtClean="0"/>
              <a:t>(e.g. screening </a:t>
            </a:r>
            <a:r>
              <a:rPr lang="en-AU" sz="1400" dirty="0"/>
              <a:t>and risk and needs </a:t>
            </a:r>
            <a:r>
              <a:rPr lang="en-AU" sz="1400" dirty="0" smtClean="0"/>
              <a:t>assessments) the </a:t>
            </a:r>
            <a:r>
              <a:rPr lang="en-AU" sz="1400" dirty="0"/>
              <a:t>Hubs will need information from external sources </a:t>
            </a:r>
            <a:r>
              <a:rPr lang="en-AU" sz="1400" dirty="0" smtClean="0"/>
              <a:t>(e.g. CIP, information holders under the CYF Act), </a:t>
            </a:r>
            <a:r>
              <a:rPr lang="en-AU" sz="1400" dirty="0"/>
              <a:t>and workers will need to share information with their Hubs colleagues from other </a:t>
            </a:r>
            <a:r>
              <a:rPr lang="en-AU" sz="1400" dirty="0" smtClean="0"/>
              <a:t>organisations.</a:t>
            </a:r>
          </a:p>
          <a:p>
            <a:pPr marL="685800" lvl="1">
              <a:lnSpc>
                <a:spcPct val="114000"/>
              </a:lnSpc>
              <a:spcBef>
                <a:spcPts val="0"/>
              </a:spcBef>
              <a:buFont typeface="Courier New" panose="02070309020205020404" pitchFamily="49" charset="0"/>
              <a:buChar char="o"/>
            </a:pPr>
            <a:r>
              <a:rPr lang="en-AU" sz="1400" dirty="0" smtClean="0"/>
              <a:t>Hubs </a:t>
            </a:r>
            <a:r>
              <a:rPr lang="en-AU" sz="1400" dirty="0"/>
              <a:t>workers will </a:t>
            </a:r>
            <a:r>
              <a:rPr lang="en-AU" sz="1400" dirty="0" smtClean="0"/>
              <a:t>also need </a:t>
            </a:r>
            <a:r>
              <a:rPr lang="en-AU" sz="1400" dirty="0"/>
              <a:t>to share information with external </a:t>
            </a:r>
            <a:r>
              <a:rPr lang="en-AU" sz="1400" dirty="0" smtClean="0"/>
              <a:t>organisations when undertaking functions such as assessment and allocation or referral.  </a:t>
            </a:r>
            <a:endParaRPr lang="en-AU" sz="1400" dirty="0"/>
          </a:p>
          <a:p>
            <a:pPr marL="685800" lvl="1">
              <a:lnSpc>
                <a:spcPct val="114000"/>
              </a:lnSpc>
              <a:spcBef>
                <a:spcPts val="0"/>
              </a:spcBef>
              <a:buFont typeface="Courier New" panose="02070309020205020404" pitchFamily="49" charset="0"/>
              <a:buChar char="o"/>
            </a:pPr>
            <a:r>
              <a:rPr lang="en-AU" sz="1400" dirty="0" smtClean="0"/>
              <a:t>The</a:t>
            </a:r>
            <a:r>
              <a:rPr lang="en-AU" sz="1400" dirty="0"/>
              <a:t> client record management system will </a:t>
            </a:r>
            <a:r>
              <a:rPr lang="en-AU" sz="1400" dirty="0" smtClean="0"/>
              <a:t>facilitate </a:t>
            </a:r>
            <a:r>
              <a:rPr lang="en-AU" sz="1400" dirty="0"/>
              <a:t>information flow between Hubs workers. </a:t>
            </a:r>
          </a:p>
          <a:p>
            <a:pPr marL="285750" indent="-285750">
              <a:lnSpc>
                <a:spcPct val="114000"/>
              </a:lnSpc>
              <a:spcBef>
                <a:spcPts val="0"/>
              </a:spcBef>
              <a:buFont typeface="Arial" panose="020B0604020202020204" pitchFamily="34" charset="0"/>
              <a:buChar char="•"/>
            </a:pPr>
            <a:r>
              <a:rPr lang="en-AU" sz="1400" dirty="0" smtClean="0"/>
              <a:t>Hubs </a:t>
            </a:r>
            <a:r>
              <a:rPr lang="en-AU" sz="1400" dirty="0"/>
              <a:t>clients' </a:t>
            </a:r>
            <a:r>
              <a:rPr lang="en-AU" sz="1400" dirty="0" smtClean="0"/>
              <a:t>information will be </a:t>
            </a:r>
            <a:r>
              <a:rPr lang="en-AU" sz="1400" dirty="0"/>
              <a:t>handled with care, and only shared in appropriate and lawful circumstances. </a:t>
            </a:r>
          </a:p>
          <a:p>
            <a:pPr marL="285750" indent="-285750">
              <a:lnSpc>
                <a:spcPct val="114000"/>
              </a:lnSpc>
              <a:spcBef>
                <a:spcPts val="0"/>
              </a:spcBef>
              <a:buFont typeface="Arial" panose="020B0604020202020204" pitchFamily="34" charset="0"/>
              <a:buChar char="•"/>
            </a:pPr>
            <a:r>
              <a:rPr lang="en-AU" sz="1400" dirty="0"/>
              <a:t>The Hubs will operate in the context of an overlapping suite of relevant laws and frameworks in relation to information sharing and privacy, </a:t>
            </a:r>
            <a:r>
              <a:rPr lang="en-AU" sz="1400" dirty="0" smtClean="0"/>
              <a:t>including:</a:t>
            </a:r>
          </a:p>
          <a:p>
            <a:pPr marL="685800" lvl="1">
              <a:lnSpc>
                <a:spcPct val="114000"/>
              </a:lnSpc>
              <a:spcBef>
                <a:spcPts val="0"/>
              </a:spcBef>
              <a:buFont typeface="Courier New" panose="02070309020205020404" pitchFamily="49" charset="0"/>
              <a:buChar char="o"/>
            </a:pPr>
            <a:r>
              <a:rPr lang="en-AU" sz="1400" dirty="0" smtClean="0"/>
              <a:t>the </a:t>
            </a:r>
            <a:r>
              <a:rPr lang="en-AU" sz="1400" i="1" dirty="0"/>
              <a:t>Privacy and Data Protection Act 2014</a:t>
            </a:r>
            <a:r>
              <a:rPr lang="en-AU" sz="1400" dirty="0"/>
              <a:t> (including the Information Privacy Principles) (PDPA</a:t>
            </a:r>
            <a:r>
              <a:rPr lang="en-AU" sz="1400" dirty="0" smtClean="0"/>
              <a:t>) </a:t>
            </a:r>
          </a:p>
          <a:p>
            <a:pPr marL="685800" lvl="1">
              <a:lnSpc>
                <a:spcPct val="114000"/>
              </a:lnSpc>
              <a:spcBef>
                <a:spcPts val="0"/>
              </a:spcBef>
              <a:buFont typeface="Courier New" panose="02070309020205020404" pitchFamily="49" charset="0"/>
              <a:buChar char="o"/>
            </a:pPr>
            <a:r>
              <a:rPr lang="en-AU" sz="1400" dirty="0" smtClean="0"/>
              <a:t>the </a:t>
            </a:r>
            <a:r>
              <a:rPr lang="en-AU" sz="1400" i="1" dirty="0"/>
              <a:t>Health Records Act 2001</a:t>
            </a:r>
            <a:r>
              <a:rPr lang="en-AU" sz="1400" dirty="0"/>
              <a:t> (including the Health Privacy Principles) (</a:t>
            </a:r>
            <a:r>
              <a:rPr lang="en-AU" sz="1400" dirty="0" smtClean="0"/>
              <a:t>HRA)</a:t>
            </a:r>
          </a:p>
          <a:p>
            <a:pPr marL="685800" lvl="1">
              <a:lnSpc>
                <a:spcPct val="114000"/>
              </a:lnSpc>
              <a:spcBef>
                <a:spcPts val="0"/>
              </a:spcBef>
              <a:buFont typeface="Courier New" panose="02070309020205020404" pitchFamily="49" charset="0"/>
              <a:buChar char="o"/>
            </a:pPr>
            <a:r>
              <a:rPr lang="en-AU" sz="1400" dirty="0" smtClean="0"/>
              <a:t>the </a:t>
            </a:r>
            <a:r>
              <a:rPr lang="en-AU" sz="1400" i="1" dirty="0"/>
              <a:t>Children, Youth and Families Act 2005 </a:t>
            </a:r>
            <a:r>
              <a:rPr lang="en-AU" sz="1400" dirty="0"/>
              <a:t>(CYF Act</a:t>
            </a:r>
            <a:r>
              <a:rPr lang="en-AU" sz="1400" dirty="0" smtClean="0"/>
              <a:t>), and</a:t>
            </a:r>
          </a:p>
          <a:p>
            <a:pPr marL="685800" lvl="1">
              <a:lnSpc>
                <a:spcPct val="114000"/>
              </a:lnSpc>
              <a:spcBef>
                <a:spcPts val="0"/>
              </a:spcBef>
              <a:buFont typeface="Courier New" panose="02070309020205020404" pitchFamily="49" charset="0"/>
              <a:buChar char="o"/>
            </a:pPr>
            <a:r>
              <a:rPr lang="en-AU" sz="1400" dirty="0" smtClean="0"/>
              <a:t>the </a:t>
            </a:r>
            <a:r>
              <a:rPr lang="en-AU" sz="1400" dirty="0"/>
              <a:t>new Part 5A of the </a:t>
            </a:r>
            <a:r>
              <a:rPr lang="en-AU" sz="1400" i="1" dirty="0"/>
              <a:t>Family Violence Protection Act 2008 </a:t>
            </a:r>
            <a:r>
              <a:rPr lang="en-AU" sz="1400" dirty="0"/>
              <a:t>(Part 5A</a:t>
            </a:r>
            <a:r>
              <a:rPr lang="en-AU" sz="1400" dirty="0" smtClean="0"/>
              <a:t>) (including </a:t>
            </a:r>
            <a:r>
              <a:rPr lang="en-AU" sz="1400" dirty="0"/>
              <a:t>the Family Violence Information Sharing Regulations 2018 and Family Violence Information Sharing Guidelines</a:t>
            </a:r>
            <a:r>
              <a:rPr lang="en-AU" sz="1400" dirty="0" smtClean="0"/>
              <a:t>).</a:t>
            </a:r>
          </a:p>
          <a:p>
            <a:pPr marL="285750" indent="-285750">
              <a:lnSpc>
                <a:spcPct val="114000"/>
              </a:lnSpc>
              <a:spcBef>
                <a:spcPts val="0"/>
              </a:spcBef>
              <a:buFont typeface="Arial" panose="020B0604020202020204" pitchFamily="34" charset="0"/>
              <a:buChar char="•"/>
            </a:pPr>
            <a:r>
              <a:rPr lang="en-AU" sz="1400" dirty="0" smtClean="0"/>
              <a:t>The </a:t>
            </a:r>
            <a:r>
              <a:rPr lang="en-AU" sz="1400" dirty="0"/>
              <a:t>application of each of these regimes will depend on the particular circumstances of a client. </a:t>
            </a:r>
            <a:endParaRPr lang="en-AU" sz="1400" dirty="0" smtClean="0"/>
          </a:p>
          <a:p>
            <a:pPr marL="285750" indent="-285750">
              <a:lnSpc>
                <a:spcPct val="114000"/>
              </a:lnSpc>
              <a:spcBef>
                <a:spcPts val="0"/>
              </a:spcBef>
              <a:buFont typeface="Arial" panose="020B0604020202020204" pitchFamily="34" charset="0"/>
              <a:buChar char="•"/>
            </a:pPr>
            <a:r>
              <a:rPr lang="en-AU" sz="1400" dirty="0" smtClean="0"/>
              <a:t>Client </a:t>
            </a:r>
            <a:r>
              <a:rPr lang="en-AU" sz="1400" dirty="0"/>
              <a:t>consent for information sharing will be a key aspect of the service model, but </a:t>
            </a:r>
            <a:r>
              <a:rPr lang="en-AU" sz="1400" dirty="0" smtClean="0"/>
              <a:t>will </a:t>
            </a:r>
            <a:r>
              <a:rPr lang="en-AU" sz="1400" dirty="0"/>
              <a:t>not always be achievable, desirable or appropriate, and a thorough approach will be required whether or not consent is in </a:t>
            </a:r>
            <a:r>
              <a:rPr lang="en-AU" sz="1400" dirty="0" smtClean="0"/>
              <a:t>place </a:t>
            </a:r>
            <a:r>
              <a:rPr lang="en-AU" sz="1400" dirty="0" smtClean="0">
                <a:solidFill>
                  <a:schemeClr val="tx1"/>
                </a:solidFill>
              </a:rPr>
              <a:t>as outlined in the Ministerial Guidelines for Information Sharing. </a:t>
            </a:r>
            <a:endParaRPr lang="en-AU" sz="1400" dirty="0">
              <a:solidFill>
                <a:schemeClr val="tx1"/>
              </a:solidFill>
            </a:endParaRPr>
          </a:p>
          <a:p>
            <a:pPr marL="285750" indent="-285750">
              <a:lnSpc>
                <a:spcPct val="114000"/>
              </a:lnSpc>
              <a:spcBef>
                <a:spcPts val="0"/>
              </a:spcBef>
              <a:buFont typeface="Arial" panose="020B0604020202020204" pitchFamily="34" charset="0"/>
              <a:buChar char="•"/>
            </a:pPr>
            <a:r>
              <a:rPr lang="en-AU" sz="1400" dirty="0"/>
              <a:t>FSV </a:t>
            </a:r>
            <a:r>
              <a:rPr lang="en-AU" sz="1400" dirty="0" smtClean="0"/>
              <a:t>and Hubs organisations will work together to ensure a careful approach to information sharing in the Hubs. </a:t>
            </a:r>
            <a:endParaRPr lang="en-AU" sz="1400" dirty="0"/>
          </a:p>
          <a:p>
            <a:pPr marL="0" indent="0">
              <a:lnSpc>
                <a:spcPct val="114000"/>
              </a:lnSpc>
              <a:spcBef>
                <a:spcPts val="0"/>
              </a:spcBef>
            </a:pPr>
            <a:endParaRPr lang="en-AU" sz="1400" dirty="0"/>
          </a:p>
        </p:txBody>
      </p:sp>
      <p:sp>
        <p:nvSpPr>
          <p:cNvPr id="4" name="Slide Number Placeholder 3"/>
          <p:cNvSpPr>
            <a:spLocks noGrp="1"/>
          </p:cNvSpPr>
          <p:nvPr>
            <p:ph type="sldNum" idx="12"/>
          </p:nvPr>
        </p:nvSpPr>
        <p:spPr>
          <a:xfrm>
            <a:off x="7842256" y="641985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19</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3757825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52567" y="1484784"/>
            <a:ext cx="7759700" cy="3962400"/>
          </a:xfrm>
        </p:spPr>
        <p:txBody>
          <a:bodyPr/>
          <a:lstStyle/>
          <a:p>
            <a:pPr marL="1588" lvl="0" indent="0">
              <a:lnSpc>
                <a:spcPct val="100000"/>
              </a:lnSpc>
              <a:spcBef>
                <a:spcPts val="0"/>
              </a:spcBef>
              <a:spcAft>
                <a:spcPts val="1800"/>
              </a:spcAft>
            </a:pPr>
            <a:endParaRPr lang="en-US" dirty="0" smtClean="0">
              <a:solidFill>
                <a:srgbClr val="000000"/>
              </a:solidFill>
              <a:latin typeface="Calibri" panose="020F0502020204030204" pitchFamily="34" charset="0"/>
            </a:endParaRPr>
          </a:p>
          <a:p>
            <a:pPr marL="1588" lvl="0" indent="0">
              <a:lnSpc>
                <a:spcPct val="100000"/>
              </a:lnSpc>
              <a:spcBef>
                <a:spcPts val="0"/>
              </a:spcBef>
              <a:spcAft>
                <a:spcPts val="1200"/>
              </a:spcAft>
            </a:pPr>
            <a:endParaRPr lang="en-US" dirty="0">
              <a:solidFill>
                <a:srgbClr val="000000"/>
              </a:solidFill>
              <a:latin typeface="Calibri" panose="020F0502020204030204" pitchFamily="34" charset="0"/>
            </a:endParaRPr>
          </a:p>
          <a:p>
            <a:endParaRPr lang="en-AU" dirty="0"/>
          </a:p>
        </p:txBody>
      </p:sp>
      <p:pic>
        <p:nvPicPr>
          <p:cNvPr id="5" name="Picture 2" descr="C:\Users\fwoo1104\AppData\Local\Temp\notesB9236E\Updated of 'I am safe, we are saf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480" y="1268760"/>
            <a:ext cx="9361040" cy="42657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idx="12"/>
          </p:nvPr>
        </p:nvSpPr>
        <p:spPr>
          <a:xfrm>
            <a:off x="7761314" y="6400800"/>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2</a:t>
            </a:fld>
            <a:endParaRPr lang="en-US" sz="1000" dirty="0">
              <a:latin typeface="Trebuchet MS"/>
              <a:ea typeface="Trebuchet MS"/>
              <a:cs typeface="Trebuchet MS"/>
              <a:sym typeface="Trebuchet MS"/>
            </a:endParaRPr>
          </a:p>
        </p:txBody>
      </p:sp>
      <p:sp>
        <p:nvSpPr>
          <p:cNvPr id="6" name="Title 1"/>
          <p:cNvSpPr>
            <a:spLocks noGrp="1"/>
          </p:cNvSpPr>
          <p:nvPr>
            <p:ph type="title"/>
          </p:nvPr>
        </p:nvSpPr>
        <p:spPr>
          <a:xfrm>
            <a:off x="272480" y="188640"/>
            <a:ext cx="8654126" cy="914400"/>
          </a:xfrm>
        </p:spPr>
        <p:txBody>
          <a:bodyPr/>
          <a:lstStyle/>
          <a:p>
            <a:r>
              <a:rPr lang="en-AU" dirty="0" smtClean="0"/>
              <a:t>Royal Commission into Family Violence</a:t>
            </a:r>
            <a:endParaRPr lang="en-AU" dirty="0"/>
          </a:p>
        </p:txBody>
      </p:sp>
      <p:sp>
        <p:nvSpPr>
          <p:cNvPr id="2" name="Rectangle 1"/>
          <p:cNvSpPr/>
          <p:nvPr/>
        </p:nvSpPr>
        <p:spPr>
          <a:xfrm>
            <a:off x="401849" y="5662136"/>
            <a:ext cx="8410419" cy="738664"/>
          </a:xfrm>
          <a:prstGeom prst="rect">
            <a:avLst/>
          </a:prstGeom>
        </p:spPr>
        <p:txBody>
          <a:bodyPr wrap="square">
            <a:spAutoFit/>
          </a:bodyPr>
          <a:lstStyle/>
          <a:p>
            <a:pPr algn="ctr"/>
            <a:r>
              <a:rPr lang="en-AU" b="1" kern="1200" dirty="0">
                <a:solidFill>
                  <a:srgbClr val="960000"/>
                </a:solidFill>
                <a:latin typeface="Trebuchet MS" panose="020B0603020202020204" pitchFamily="34" charset="0"/>
              </a:rPr>
              <a:t>The Royal Commission into Family Violence and Roadmap for Reform confirmed we needed to redesign our service system to ensure that women and children are safe from harm and families can easily access the supports they need. </a:t>
            </a:r>
          </a:p>
        </p:txBody>
      </p:sp>
    </p:spTree>
    <p:extLst>
      <p:ext uri="{BB962C8B-B14F-4D97-AF65-F5344CB8AC3E}">
        <p14:creationId xmlns:p14="http://schemas.microsoft.com/office/powerpoint/2010/main" val="27623531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Family Violence Information Sharing Scheme (FVISS)	</a:t>
            </a:r>
            <a:endParaRPr lang="en-AU" dirty="0"/>
          </a:p>
        </p:txBody>
      </p:sp>
      <p:sp>
        <p:nvSpPr>
          <p:cNvPr id="3" name="Text Placeholder 2"/>
          <p:cNvSpPr>
            <a:spLocks noGrp="1"/>
          </p:cNvSpPr>
          <p:nvPr>
            <p:ph type="body" idx="1"/>
          </p:nvPr>
        </p:nvSpPr>
        <p:spPr>
          <a:xfrm>
            <a:off x="990600" y="1508973"/>
            <a:ext cx="8172450" cy="3720252"/>
          </a:xfrm>
        </p:spPr>
        <p:txBody>
          <a:bodyPr/>
          <a:lstStyle/>
          <a:p>
            <a:pPr marL="285750" indent="-285750">
              <a:lnSpc>
                <a:spcPct val="114000"/>
              </a:lnSpc>
              <a:spcBef>
                <a:spcPts val="0"/>
              </a:spcBef>
              <a:buFont typeface="Arial" panose="020B0604020202020204" pitchFamily="34" charset="0"/>
              <a:buChar char="•"/>
            </a:pPr>
            <a:r>
              <a:rPr lang="en-AU" sz="1400" dirty="0">
                <a:solidFill>
                  <a:schemeClr val="tx1"/>
                </a:solidFill>
              </a:rPr>
              <a:t>The new Family Violence Information Sharing Scheme (FVISS) will commence on </a:t>
            </a:r>
            <a:r>
              <a:rPr lang="en-AU" sz="1400" dirty="0" smtClean="0">
                <a:solidFill>
                  <a:schemeClr val="tx1"/>
                </a:solidFill>
              </a:rPr>
              <a:t/>
            </a:r>
            <a:br>
              <a:rPr lang="en-AU" sz="1400" dirty="0" smtClean="0">
                <a:solidFill>
                  <a:schemeClr val="tx1"/>
                </a:solidFill>
              </a:rPr>
            </a:br>
            <a:r>
              <a:rPr lang="en-AU" sz="1400" dirty="0" smtClean="0">
                <a:solidFill>
                  <a:schemeClr val="tx1"/>
                </a:solidFill>
              </a:rPr>
              <a:t>26 </a:t>
            </a:r>
            <a:r>
              <a:rPr lang="en-AU" sz="1400" dirty="0">
                <a:solidFill>
                  <a:schemeClr val="tx1"/>
                </a:solidFill>
              </a:rPr>
              <a:t>February 2018</a:t>
            </a:r>
            <a:r>
              <a:rPr lang="en-AU" sz="1400" dirty="0" smtClean="0">
                <a:solidFill>
                  <a:schemeClr val="tx1"/>
                </a:solidFill>
              </a:rPr>
              <a:t>.</a:t>
            </a:r>
          </a:p>
          <a:p>
            <a:pPr marL="285750" lvl="0" indent="-285750">
              <a:lnSpc>
                <a:spcPct val="114000"/>
              </a:lnSpc>
              <a:spcBef>
                <a:spcPts val="0"/>
              </a:spcBef>
              <a:buFont typeface="Arial" panose="020B0604020202020204" pitchFamily="34" charset="0"/>
              <a:buChar char="•"/>
            </a:pPr>
            <a:r>
              <a:rPr lang="en-AU" sz="1400" dirty="0" smtClean="0">
                <a:solidFill>
                  <a:schemeClr val="tx1"/>
                </a:solidFill>
              </a:rPr>
              <a:t>The </a:t>
            </a:r>
            <a:r>
              <a:rPr lang="en-AU" sz="1400" dirty="0">
                <a:solidFill>
                  <a:schemeClr val="tx1"/>
                </a:solidFill>
              </a:rPr>
              <a:t>scheme, enabled by the new Part 5A of the </a:t>
            </a:r>
            <a:r>
              <a:rPr lang="en-AU" sz="1400" i="1" dirty="0">
                <a:solidFill>
                  <a:schemeClr val="tx1"/>
                </a:solidFill>
              </a:rPr>
              <a:t>Family Violence </a:t>
            </a:r>
            <a:r>
              <a:rPr lang="en-AU" sz="1400" i="1" dirty="0" smtClean="0">
                <a:solidFill>
                  <a:schemeClr val="tx1"/>
                </a:solidFill>
              </a:rPr>
              <a:t>Protection Act </a:t>
            </a:r>
            <a:r>
              <a:rPr lang="en-AU" sz="1400" i="1" dirty="0">
                <a:solidFill>
                  <a:schemeClr val="tx1"/>
                </a:solidFill>
              </a:rPr>
              <a:t>2008</a:t>
            </a:r>
            <a:r>
              <a:rPr lang="en-AU" sz="1400" dirty="0">
                <a:solidFill>
                  <a:schemeClr val="tx1"/>
                </a:solidFill>
              </a:rPr>
              <a:t>, authorises a select group of information sharing entities (ISEs) to share </a:t>
            </a:r>
            <a:r>
              <a:rPr lang="en-AU" sz="1400" dirty="0" smtClean="0">
                <a:solidFill>
                  <a:schemeClr val="tx1"/>
                </a:solidFill>
              </a:rPr>
              <a:t>relevant family violence risk information </a:t>
            </a:r>
            <a:r>
              <a:rPr lang="en-AU" sz="1400" dirty="0">
                <a:solidFill>
                  <a:schemeClr val="tx1"/>
                </a:solidFill>
              </a:rPr>
              <a:t>between themselves for risk assessment and risk management</a:t>
            </a:r>
            <a:r>
              <a:rPr lang="en-AU" sz="1400" dirty="0" smtClean="0">
                <a:solidFill>
                  <a:schemeClr val="tx1"/>
                </a:solidFill>
              </a:rPr>
              <a:t>.</a:t>
            </a:r>
          </a:p>
          <a:p>
            <a:pPr marL="285750" indent="-285750">
              <a:lnSpc>
                <a:spcPct val="114000"/>
              </a:lnSpc>
              <a:spcBef>
                <a:spcPts val="0"/>
              </a:spcBef>
              <a:buFont typeface="Arial" panose="020B0604020202020204" pitchFamily="34" charset="0"/>
              <a:buChar char="•"/>
            </a:pPr>
            <a:r>
              <a:rPr lang="en-AU" sz="1400" dirty="0" smtClean="0">
                <a:solidFill>
                  <a:schemeClr val="tx1"/>
                </a:solidFill>
              </a:rPr>
              <a:t>The </a:t>
            </a:r>
            <a:r>
              <a:rPr lang="en-AU" sz="1400" dirty="0">
                <a:solidFill>
                  <a:schemeClr val="tx1"/>
                </a:solidFill>
              </a:rPr>
              <a:t>Act will also remove the requirement in existing Victorian privacy legislation that a serious threat to an individual must be imminent before information can be lawfully </a:t>
            </a:r>
            <a:r>
              <a:rPr lang="en-AU" sz="1400" dirty="0" smtClean="0">
                <a:solidFill>
                  <a:schemeClr val="tx1"/>
                </a:solidFill>
              </a:rPr>
              <a:t>shared without consent. </a:t>
            </a:r>
            <a:r>
              <a:rPr lang="en-AU" sz="1400" dirty="0">
                <a:solidFill>
                  <a:schemeClr val="tx1"/>
                </a:solidFill>
              </a:rPr>
              <a:t>This will apply generally, not just in the context of family violence</a:t>
            </a:r>
            <a:r>
              <a:rPr lang="en-AU" sz="1400" dirty="0" smtClean="0">
                <a:solidFill>
                  <a:schemeClr val="tx1"/>
                </a:solidFill>
              </a:rPr>
              <a:t>.</a:t>
            </a:r>
          </a:p>
          <a:p>
            <a:pPr marL="285750" indent="-285750">
              <a:lnSpc>
                <a:spcPct val="114000"/>
              </a:lnSpc>
              <a:spcBef>
                <a:spcPts val="0"/>
              </a:spcBef>
              <a:buFont typeface="Arial" panose="020B0604020202020204" pitchFamily="34" charset="0"/>
              <a:buChar char="•"/>
            </a:pPr>
            <a:r>
              <a:rPr lang="en-AU" sz="1400" dirty="0" smtClean="0">
                <a:solidFill>
                  <a:schemeClr val="tx1"/>
                </a:solidFill>
              </a:rPr>
              <a:t>The </a:t>
            </a:r>
            <a:r>
              <a:rPr lang="en-AU" sz="1400" dirty="0">
                <a:solidFill>
                  <a:schemeClr val="tx1"/>
                </a:solidFill>
              </a:rPr>
              <a:t>new family violence information sharing scheme does not interfere with existing legislation that allows information to be shared, for instance in the existing privacy legislation or </a:t>
            </a:r>
            <a:r>
              <a:rPr lang="en-AU" sz="1400" dirty="0" smtClean="0">
                <a:solidFill>
                  <a:schemeClr val="tx1"/>
                </a:solidFill>
              </a:rPr>
              <a:t>children, youth and families </a:t>
            </a:r>
            <a:r>
              <a:rPr lang="en-AU" sz="1400" dirty="0">
                <a:solidFill>
                  <a:schemeClr val="tx1"/>
                </a:solidFill>
              </a:rPr>
              <a:t>legislation</a:t>
            </a:r>
            <a:r>
              <a:rPr lang="en-AU" sz="1400" dirty="0" smtClean="0">
                <a:solidFill>
                  <a:schemeClr val="tx1"/>
                </a:solidFill>
              </a:rPr>
              <a:t>.</a:t>
            </a:r>
          </a:p>
          <a:p>
            <a:pPr marL="285750" indent="-285750">
              <a:lnSpc>
                <a:spcPct val="114000"/>
              </a:lnSpc>
              <a:spcBef>
                <a:spcPts val="0"/>
              </a:spcBef>
              <a:buFont typeface="Arial" panose="020B0604020202020204" pitchFamily="34" charset="0"/>
              <a:buChar char="•"/>
            </a:pPr>
            <a:r>
              <a:rPr lang="en-AU" sz="1400" dirty="0" smtClean="0">
                <a:solidFill>
                  <a:schemeClr val="tx1"/>
                </a:solidFill>
              </a:rPr>
              <a:t>A phased approach will be taken </a:t>
            </a:r>
            <a:r>
              <a:rPr lang="en-AU" sz="1400" dirty="0">
                <a:solidFill>
                  <a:schemeClr val="tx1"/>
                </a:solidFill>
              </a:rPr>
              <a:t>to implementing the information sharing scheme, with a select number of organisations prescribed </a:t>
            </a:r>
            <a:r>
              <a:rPr lang="en-AU" sz="1400" dirty="0" smtClean="0">
                <a:solidFill>
                  <a:schemeClr val="tx1"/>
                </a:solidFill>
              </a:rPr>
              <a:t>from 26 February </a:t>
            </a:r>
            <a:r>
              <a:rPr lang="en-AU" sz="1400" dirty="0">
                <a:solidFill>
                  <a:schemeClr val="tx1"/>
                </a:solidFill>
              </a:rPr>
              <a:t>2018 as Information Sharing Entities (ISEs) including the </a:t>
            </a:r>
            <a:r>
              <a:rPr lang="en-AU" sz="1400" dirty="0" smtClean="0">
                <a:solidFill>
                  <a:schemeClr val="tx1"/>
                </a:solidFill>
              </a:rPr>
              <a:t>Support </a:t>
            </a:r>
            <a:r>
              <a:rPr lang="en-AU" sz="1400" dirty="0">
                <a:solidFill>
                  <a:schemeClr val="tx1"/>
                </a:solidFill>
              </a:rPr>
              <a:t>and Safety Hub launch sites</a:t>
            </a:r>
            <a:r>
              <a:rPr lang="en-AU" sz="1400" dirty="0" smtClean="0">
                <a:solidFill>
                  <a:schemeClr val="tx1"/>
                </a:solidFill>
              </a:rPr>
              <a:t>.</a:t>
            </a:r>
          </a:p>
          <a:p>
            <a:pPr marL="285750" indent="-285750">
              <a:lnSpc>
                <a:spcPct val="114000"/>
              </a:lnSpc>
              <a:spcBef>
                <a:spcPts val="0"/>
              </a:spcBef>
              <a:buFont typeface="Arial" panose="020B0604020202020204" pitchFamily="34" charset="0"/>
              <a:buChar char="•"/>
            </a:pPr>
            <a:r>
              <a:rPr lang="en-AU" sz="1400" dirty="0" smtClean="0">
                <a:solidFill>
                  <a:schemeClr val="tx1"/>
                </a:solidFill>
              </a:rPr>
              <a:t>All Hubs workers will receive training regarding the FVISS as part of their induction.</a:t>
            </a:r>
            <a:endParaRPr lang="en-AU" sz="1400" dirty="0">
              <a:solidFill>
                <a:schemeClr val="tx1"/>
              </a:solidFill>
            </a:endParaRPr>
          </a:p>
          <a:p>
            <a:pPr marL="0" lvl="0" indent="0">
              <a:lnSpc>
                <a:spcPct val="114000"/>
              </a:lnSpc>
              <a:spcBef>
                <a:spcPts val="0"/>
              </a:spcBef>
            </a:pPr>
            <a:endParaRPr lang="en-AU" dirty="0"/>
          </a:p>
          <a:p>
            <a:endParaRPr lang="en-AU" dirty="0"/>
          </a:p>
        </p:txBody>
      </p:sp>
      <p:sp>
        <p:nvSpPr>
          <p:cNvPr id="4" name="Slide Number Placeholder 3"/>
          <p:cNvSpPr>
            <a:spLocks noGrp="1"/>
          </p:cNvSpPr>
          <p:nvPr>
            <p:ph type="sldNum" idx="12"/>
          </p:nvPr>
        </p:nvSpPr>
        <p:spPr>
          <a:xfrm>
            <a:off x="7804151" y="637222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20</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3501346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Family Violence Information Sharing Scheme (FVISS)</a:t>
            </a:r>
          </a:p>
        </p:txBody>
      </p:sp>
      <p:sp>
        <p:nvSpPr>
          <p:cNvPr id="4" name="Slide Number Placeholder 3"/>
          <p:cNvSpPr>
            <a:spLocks noGrp="1"/>
          </p:cNvSpPr>
          <p:nvPr>
            <p:ph type="sldNum" idx="12"/>
          </p:nvPr>
        </p:nvSpPr>
        <p:spPr>
          <a:xfrm>
            <a:off x="7722311" y="632460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21</a:t>
            </a:fld>
            <a:endParaRPr lang="en-US" sz="1000" dirty="0">
              <a:solidFill>
                <a:srgbClr val="000000"/>
              </a:solidFill>
              <a:latin typeface="Trebuchet MS"/>
              <a:ea typeface="Trebuchet MS"/>
              <a:cs typeface="Trebuchet MS"/>
              <a:sym typeface="Trebuchet M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1231026"/>
            <a:ext cx="7305675" cy="5319380"/>
          </a:xfrm>
          <a:prstGeom prst="rect">
            <a:avLst/>
          </a:prstGeom>
        </p:spPr>
      </p:pic>
      <p:sp>
        <p:nvSpPr>
          <p:cNvPr id="3" name="TextBox 2"/>
          <p:cNvSpPr txBox="1"/>
          <p:nvPr/>
        </p:nvSpPr>
        <p:spPr>
          <a:xfrm>
            <a:off x="8347010" y="5355151"/>
            <a:ext cx="1491146" cy="707886"/>
          </a:xfrm>
          <a:prstGeom prst="rect">
            <a:avLst/>
          </a:prstGeom>
          <a:noFill/>
        </p:spPr>
        <p:txBody>
          <a:bodyPr wrap="square" rtlCol="0">
            <a:spAutoFit/>
          </a:bodyPr>
          <a:lstStyle/>
          <a:p>
            <a:r>
              <a:rPr lang="en-AU" sz="800" dirty="0" smtClean="0">
                <a:solidFill>
                  <a:schemeClr val="tx1"/>
                </a:solidFill>
              </a:rPr>
              <a:t>Excerpt from </a:t>
            </a:r>
            <a:r>
              <a:rPr lang="en-AU" sz="800" dirty="0">
                <a:solidFill>
                  <a:schemeClr val="tx1"/>
                </a:solidFill>
              </a:rPr>
              <a:t>the </a:t>
            </a:r>
            <a:r>
              <a:rPr lang="en-AU" sz="800" u="sng" dirty="0" smtClean="0">
                <a:solidFill>
                  <a:schemeClr val="tx1"/>
                </a:solidFill>
                <a:hlinkClick r:id="rId3"/>
              </a:rPr>
              <a:t>Family Violence Information Sharing Guidelines: Guidance for Information </a:t>
            </a:r>
            <a:r>
              <a:rPr lang="en-AU" sz="800" u="sng" dirty="0">
                <a:solidFill>
                  <a:schemeClr val="tx1"/>
                </a:solidFill>
                <a:hlinkClick r:id="rId3"/>
              </a:rPr>
              <a:t>Sharing Entities</a:t>
            </a:r>
            <a:endParaRPr lang="en-AU" sz="800" u="sng" dirty="0">
              <a:solidFill>
                <a:schemeClr val="tx1"/>
              </a:solidFill>
            </a:endParaRPr>
          </a:p>
        </p:txBody>
      </p:sp>
    </p:spTree>
    <p:extLst>
      <p:ext uri="{BB962C8B-B14F-4D97-AF65-F5344CB8AC3E}">
        <p14:creationId xmlns:p14="http://schemas.microsoft.com/office/powerpoint/2010/main" val="3183328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Central Information Point - CIP</a:t>
            </a:r>
            <a:endParaRPr lang="en-AU" dirty="0"/>
          </a:p>
        </p:txBody>
      </p:sp>
      <p:sp>
        <p:nvSpPr>
          <p:cNvPr id="3" name="Text Placeholder 2"/>
          <p:cNvSpPr>
            <a:spLocks noGrp="1"/>
          </p:cNvSpPr>
          <p:nvPr>
            <p:ph type="body" idx="1"/>
          </p:nvPr>
        </p:nvSpPr>
        <p:spPr>
          <a:xfrm>
            <a:off x="542260" y="1247775"/>
            <a:ext cx="8868440" cy="4114800"/>
          </a:xfrm>
        </p:spPr>
        <p:txBody>
          <a:bodyPr/>
          <a:lstStyle/>
          <a:p>
            <a:pPr marL="285750" indent="-285750">
              <a:lnSpc>
                <a:spcPct val="114000"/>
              </a:lnSpc>
              <a:spcBef>
                <a:spcPts val="0"/>
              </a:spcBef>
              <a:buFont typeface="Arial" panose="020B0604020202020204" pitchFamily="34" charset="0"/>
              <a:buChar char="•"/>
            </a:pPr>
            <a:r>
              <a:rPr lang="en-AU" sz="1500" dirty="0">
                <a:solidFill>
                  <a:schemeClr val="tx1"/>
                </a:solidFill>
              </a:rPr>
              <a:t>The Central Information Point (CIP) </a:t>
            </a:r>
            <a:r>
              <a:rPr lang="en-AU" sz="1500" dirty="0" smtClean="0">
                <a:solidFill>
                  <a:schemeClr val="tx1"/>
                </a:solidFill>
              </a:rPr>
              <a:t>will provide timely access to critical information from Victoria Police, Court Services Victoria, Corrections Victoria and DHHS (Child Protection) to support </a:t>
            </a:r>
            <a:r>
              <a:rPr lang="en-AU" sz="1500" dirty="0">
                <a:solidFill>
                  <a:schemeClr val="tx1"/>
                </a:solidFill>
              </a:rPr>
              <a:t>effective risk assessment and </a:t>
            </a:r>
            <a:r>
              <a:rPr lang="en-AU" sz="1500" dirty="0" smtClean="0">
                <a:solidFill>
                  <a:schemeClr val="tx1"/>
                </a:solidFill>
              </a:rPr>
              <a:t>management. </a:t>
            </a:r>
          </a:p>
          <a:p>
            <a:pPr marL="285750" indent="-285750">
              <a:lnSpc>
                <a:spcPct val="114000"/>
              </a:lnSpc>
              <a:spcBef>
                <a:spcPts val="0"/>
              </a:spcBef>
              <a:buFont typeface="Arial" panose="020B0604020202020204" pitchFamily="34" charset="0"/>
              <a:buChar char="•"/>
            </a:pPr>
            <a:r>
              <a:rPr lang="en-AU" sz="1500" dirty="0" smtClean="0">
                <a:solidFill>
                  <a:schemeClr val="tx1"/>
                </a:solidFill>
              </a:rPr>
              <a:t>The </a:t>
            </a:r>
            <a:r>
              <a:rPr lang="en-AU" sz="1500" dirty="0">
                <a:solidFill>
                  <a:schemeClr val="tx1"/>
                </a:solidFill>
              </a:rPr>
              <a:t>CIP </a:t>
            </a:r>
            <a:r>
              <a:rPr lang="en-AU" sz="1500" dirty="0" smtClean="0">
                <a:solidFill>
                  <a:schemeClr val="tx1"/>
                </a:solidFill>
              </a:rPr>
              <a:t>will involve representatives manually searching and extracting information from their respective databases about an alleged perpetrator of family violence. </a:t>
            </a:r>
            <a:br>
              <a:rPr lang="en-AU" sz="1500" dirty="0" smtClean="0">
                <a:solidFill>
                  <a:schemeClr val="tx1"/>
                </a:solidFill>
              </a:rPr>
            </a:br>
            <a:r>
              <a:rPr lang="en-AU" sz="1500" dirty="0" smtClean="0">
                <a:solidFill>
                  <a:schemeClr val="tx1"/>
                </a:solidFill>
              </a:rPr>
              <a:t>The information is gathered and recorded in a single location and made available to the requestor through a link in the Hubs CRM. </a:t>
            </a:r>
          </a:p>
          <a:p>
            <a:pPr marL="285750" indent="-285750">
              <a:lnSpc>
                <a:spcPct val="114000"/>
              </a:lnSpc>
              <a:spcBef>
                <a:spcPts val="0"/>
              </a:spcBef>
              <a:buFont typeface="Arial" panose="020B0604020202020204" pitchFamily="34" charset="0"/>
              <a:buChar char="•"/>
            </a:pPr>
            <a:r>
              <a:rPr lang="en-AU" sz="1500" dirty="0" smtClean="0">
                <a:solidFill>
                  <a:schemeClr val="tx1"/>
                </a:solidFill>
              </a:rPr>
              <a:t>Initially, due to the manually intensive work, a limited number of CIP reports may be requested by the five Hub launch sites only. Requestors will be able to request and receive the CIP report via the Hubs CRM. However, Hubs can share this information with broader services in line with appropriate legislation, including the FVISS. </a:t>
            </a:r>
          </a:p>
          <a:p>
            <a:pPr marL="285750" indent="-285750">
              <a:lnSpc>
                <a:spcPct val="114000"/>
              </a:lnSpc>
              <a:spcBef>
                <a:spcPts val="0"/>
              </a:spcBef>
              <a:buFont typeface="Arial" panose="020B0604020202020204" pitchFamily="34" charset="0"/>
              <a:buChar char="•"/>
            </a:pPr>
            <a:r>
              <a:rPr lang="en-AU" sz="1500" dirty="0" smtClean="0">
                <a:solidFill>
                  <a:schemeClr val="tx1"/>
                </a:solidFill>
              </a:rPr>
              <a:t>Over </a:t>
            </a:r>
            <a:r>
              <a:rPr lang="en-AU" sz="1500" dirty="0">
                <a:solidFill>
                  <a:schemeClr val="tx1"/>
                </a:solidFill>
              </a:rPr>
              <a:t>time, with increased capability and </a:t>
            </a:r>
            <a:r>
              <a:rPr lang="en-AU" sz="1500" dirty="0" smtClean="0">
                <a:solidFill>
                  <a:schemeClr val="tx1"/>
                </a:solidFill>
              </a:rPr>
              <a:t>efficiency, </a:t>
            </a:r>
            <a:r>
              <a:rPr lang="en-AU" sz="1500" dirty="0">
                <a:solidFill>
                  <a:schemeClr val="tx1"/>
                </a:solidFill>
              </a:rPr>
              <a:t>it is envisaged that </a:t>
            </a:r>
            <a:r>
              <a:rPr lang="en-AU" sz="1500" dirty="0" smtClean="0">
                <a:solidFill>
                  <a:schemeClr val="tx1"/>
                </a:solidFill>
              </a:rPr>
              <a:t>the CIP will be able to respond to an increasing number of requests from a broader number of requestors. </a:t>
            </a:r>
          </a:p>
          <a:p>
            <a:pPr marL="285750" indent="-285750">
              <a:lnSpc>
                <a:spcPct val="114000"/>
              </a:lnSpc>
              <a:spcBef>
                <a:spcPts val="0"/>
              </a:spcBef>
              <a:buFont typeface="Arial" panose="020B0604020202020204" pitchFamily="34" charset="0"/>
              <a:buChar char="•"/>
            </a:pPr>
            <a:r>
              <a:rPr lang="en-AU" sz="1500" dirty="0" smtClean="0">
                <a:solidFill>
                  <a:schemeClr val="tx1"/>
                </a:solidFill>
              </a:rPr>
              <a:t>All </a:t>
            </a:r>
            <a:r>
              <a:rPr lang="en-AU" sz="1500" dirty="0">
                <a:solidFill>
                  <a:schemeClr val="tx1"/>
                </a:solidFill>
              </a:rPr>
              <a:t>Hub workers will be able to identify potential clients/cases where a CIP report would improve the accuracy and efficacy of risk assessment and management of family violence. </a:t>
            </a:r>
            <a:r>
              <a:rPr lang="en-AU" sz="1500" dirty="0" smtClean="0">
                <a:solidFill>
                  <a:schemeClr val="tx1"/>
                </a:solidFill>
              </a:rPr>
              <a:t>Advanced Family Violence Practice Leaders will have authority to request and receive CIP reports and all Hub </a:t>
            </a:r>
            <a:r>
              <a:rPr lang="en-AU" sz="1500" dirty="0">
                <a:solidFill>
                  <a:schemeClr val="tx1"/>
                </a:solidFill>
              </a:rPr>
              <a:t>workers will have access </a:t>
            </a:r>
            <a:r>
              <a:rPr lang="en-AU" sz="1500" dirty="0" smtClean="0">
                <a:solidFill>
                  <a:schemeClr val="tx1"/>
                </a:solidFill>
              </a:rPr>
              <a:t>to the information obtained from the CIP report. All Hub workers will be trained in requesting and utilising CIP reports, </a:t>
            </a:r>
            <a:r>
              <a:rPr lang="en-AU" sz="1500" dirty="0">
                <a:solidFill>
                  <a:schemeClr val="tx1"/>
                </a:solidFill>
              </a:rPr>
              <a:t>including accurate completion of request forms and understanding about the nature and content of CIP reports provided</a:t>
            </a:r>
            <a:r>
              <a:rPr lang="en-AU" sz="1500" dirty="0" smtClean="0">
                <a:solidFill>
                  <a:schemeClr val="tx1"/>
                </a:solidFill>
              </a:rPr>
              <a:t>.</a:t>
            </a:r>
          </a:p>
          <a:p>
            <a:pPr marL="0" indent="0">
              <a:lnSpc>
                <a:spcPct val="114000"/>
              </a:lnSpc>
              <a:spcBef>
                <a:spcPts val="0"/>
              </a:spcBef>
            </a:pPr>
            <a:endParaRPr lang="en-AU" sz="1500" dirty="0">
              <a:solidFill>
                <a:srgbClr val="FF0000"/>
              </a:solidFill>
            </a:endParaRPr>
          </a:p>
          <a:p>
            <a:pPr marL="0" indent="0"/>
            <a:endParaRPr lang="en-AU" sz="1500" dirty="0">
              <a:solidFill>
                <a:srgbClr val="FF0000"/>
              </a:solidFill>
            </a:endParaRPr>
          </a:p>
          <a:p>
            <a:endParaRPr lang="en-AU" sz="1500" dirty="0">
              <a:solidFill>
                <a:srgbClr val="FF0000"/>
              </a:solidFill>
            </a:endParaRPr>
          </a:p>
        </p:txBody>
      </p:sp>
      <p:sp>
        <p:nvSpPr>
          <p:cNvPr id="4" name="Slide Number Placeholder 3"/>
          <p:cNvSpPr>
            <a:spLocks noGrp="1"/>
          </p:cNvSpPr>
          <p:nvPr>
            <p:ph type="sldNum" idx="12"/>
          </p:nvPr>
        </p:nvSpPr>
        <p:spPr>
          <a:xfrm>
            <a:off x="7842251" y="6391177"/>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22</a:t>
            </a:fld>
            <a:endParaRPr lang="en-US" sz="1000" dirty="0">
              <a:latin typeface="Trebuchet MS"/>
              <a:ea typeface="Trebuchet MS"/>
              <a:cs typeface="Trebuchet MS"/>
              <a:sym typeface="Trebuchet MS"/>
            </a:endParaRPr>
          </a:p>
        </p:txBody>
      </p:sp>
    </p:spTree>
    <p:extLst>
      <p:ext uri="{BB962C8B-B14F-4D97-AF65-F5344CB8AC3E}">
        <p14:creationId xmlns:p14="http://schemas.microsoft.com/office/powerpoint/2010/main" val="28113905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3243413" y="1628802"/>
            <a:ext cx="3664138" cy="4011607"/>
          </a:xfrm>
          <a:prstGeom prst="ellipse">
            <a:avLst/>
          </a:prstGeom>
          <a:solidFill>
            <a:schemeClr val="bg1"/>
          </a:solidFill>
          <a:ln w="28575">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ctr"/>
          <a:lstStyle/>
          <a:p>
            <a:pPr algn="ctr"/>
            <a:endParaRPr lang="en-AU">
              <a:solidFill>
                <a:srgbClr val="FFFFFF"/>
              </a:solidFill>
            </a:endParaRPr>
          </a:p>
        </p:txBody>
      </p:sp>
      <p:sp>
        <p:nvSpPr>
          <p:cNvPr id="178" name="Rectangle 177"/>
          <p:cNvSpPr/>
          <p:nvPr/>
        </p:nvSpPr>
        <p:spPr>
          <a:xfrm>
            <a:off x="442489" y="1728616"/>
            <a:ext cx="2341368" cy="1152592"/>
          </a:xfrm>
          <a:prstGeom prst="rect">
            <a:avLst/>
          </a:prstGeom>
          <a:solidFill>
            <a:schemeClr val="bg1">
              <a:lumMod val="95000"/>
            </a:schemeClr>
          </a:solidFill>
          <a:ln w="28575">
            <a:solidFill>
              <a:srgbClr val="F7964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t"/>
          <a:lstStyle/>
          <a:p>
            <a:r>
              <a:rPr lang="en-US" sz="900" b="1" i="1" dirty="0">
                <a:solidFill>
                  <a:srgbClr val="F6882E"/>
                </a:solidFill>
                <a:latin typeface="Trebuchet MS" panose="020B0603020202020204" pitchFamily="34" charset="0"/>
              </a:rPr>
              <a:t>Process begins with a request for a CIP report</a:t>
            </a:r>
            <a:endParaRPr lang="en-AU" sz="900" b="1" i="1" dirty="0">
              <a:solidFill>
                <a:srgbClr val="F6882E"/>
              </a:solidFill>
              <a:latin typeface="Trebuchet MS" panose="020B0603020202020204" pitchFamily="34" charset="0"/>
            </a:endParaRPr>
          </a:p>
        </p:txBody>
      </p:sp>
      <p:sp>
        <p:nvSpPr>
          <p:cNvPr id="2" name="Title 1"/>
          <p:cNvSpPr>
            <a:spLocks noGrp="1"/>
          </p:cNvSpPr>
          <p:nvPr>
            <p:ph type="title"/>
          </p:nvPr>
        </p:nvSpPr>
        <p:spPr/>
        <p:txBody>
          <a:bodyPr/>
          <a:lstStyle/>
          <a:p>
            <a:r>
              <a:rPr lang="en-AU" dirty="0" smtClean="0">
                <a:solidFill>
                  <a:srgbClr val="C00000"/>
                </a:solidFill>
              </a:rPr>
              <a:t>The initial CIP operating model for early 2018</a:t>
            </a:r>
            <a:endParaRPr lang="en-AU" dirty="0">
              <a:solidFill>
                <a:srgbClr val="C00000"/>
              </a:solidFill>
            </a:endParaRPr>
          </a:p>
        </p:txBody>
      </p:sp>
      <p:grpSp>
        <p:nvGrpSpPr>
          <p:cNvPr id="12" name="Group 11"/>
          <p:cNvGrpSpPr/>
          <p:nvPr/>
        </p:nvGrpSpPr>
        <p:grpSpPr>
          <a:xfrm>
            <a:off x="549508" y="1869239"/>
            <a:ext cx="9240031" cy="3771169"/>
            <a:chOff x="474971" y="1728925"/>
            <a:chExt cx="8529259" cy="3771168"/>
          </a:xfrm>
        </p:grpSpPr>
        <p:grpSp>
          <p:nvGrpSpPr>
            <p:cNvPr id="13" name="Group 12"/>
            <p:cNvGrpSpPr>
              <a:grpSpLocks noChangeAspect="1"/>
            </p:cNvGrpSpPr>
            <p:nvPr/>
          </p:nvGrpSpPr>
          <p:grpSpPr>
            <a:xfrm>
              <a:off x="4910384" y="3522143"/>
              <a:ext cx="59253" cy="59864"/>
              <a:chOff x="4557960" y="3770999"/>
              <a:chExt cx="115964" cy="117160"/>
            </a:xfrm>
          </p:grpSpPr>
          <p:sp>
            <p:nvSpPr>
              <p:cNvPr id="174" name="Oval 25"/>
              <p:cNvSpPr>
                <a:spLocks noChangeArrowheads="1"/>
              </p:cNvSpPr>
              <p:nvPr/>
            </p:nvSpPr>
            <p:spPr bwMode="auto">
              <a:xfrm>
                <a:off x="4557960" y="3770999"/>
                <a:ext cx="115964" cy="117160"/>
              </a:xfrm>
              <a:prstGeom prst="ellipse">
                <a:avLst/>
              </a:pr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75" name="Oval 26"/>
              <p:cNvSpPr>
                <a:spLocks noChangeArrowheads="1"/>
              </p:cNvSpPr>
              <p:nvPr/>
            </p:nvSpPr>
            <p:spPr bwMode="auto">
              <a:xfrm>
                <a:off x="4583066" y="3797301"/>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14" name="Group 13"/>
            <p:cNvGrpSpPr>
              <a:grpSpLocks noChangeAspect="1"/>
            </p:cNvGrpSpPr>
            <p:nvPr/>
          </p:nvGrpSpPr>
          <p:grpSpPr>
            <a:xfrm>
              <a:off x="3143092" y="2581003"/>
              <a:ext cx="3034317" cy="2919090"/>
              <a:chOff x="3547804" y="3695244"/>
              <a:chExt cx="2195999" cy="2196000"/>
            </a:xfrm>
          </p:grpSpPr>
          <p:sp>
            <p:nvSpPr>
              <p:cNvPr id="172" name="Oval 37"/>
              <p:cNvSpPr>
                <a:spLocks noChangeAspect="1" noChangeArrowheads="1"/>
              </p:cNvSpPr>
              <p:nvPr/>
            </p:nvSpPr>
            <p:spPr bwMode="auto">
              <a:xfrm>
                <a:off x="3547804" y="3695244"/>
                <a:ext cx="2195999" cy="2196000"/>
              </a:xfrm>
              <a:prstGeom prst="ellipse">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ts val="1200"/>
                  </a:spcBef>
                  <a:buFont typeface="Arial" panose="020B0604020202020204" pitchFamily="34" charset="0"/>
                  <a:defRPr sz="1600" b="1">
                    <a:solidFill>
                      <a:srgbClr val="00338D"/>
                    </a:solidFill>
                    <a:latin typeface="Arial" panose="020B0604020202020204" pitchFamily="34" charset="0"/>
                    <a:cs typeface="Arial" panose="020B0604020202020204" pitchFamily="34" charset="0"/>
                  </a:defRPr>
                </a:lvl1pPr>
                <a:lvl2pPr marL="742950" indent="-285750" eaLnBrk="0" hangingPunct="0">
                  <a:spcBef>
                    <a:spcPts val="1200"/>
                  </a:spcBef>
                  <a:buFont typeface="Arial" panose="020B0604020202020204" pitchFamily="34" charset="0"/>
                  <a:defRPr sz="1600">
                    <a:solidFill>
                      <a:schemeClr val="tx1"/>
                    </a:solidFill>
                    <a:latin typeface="Arial" panose="020B0604020202020204" pitchFamily="34" charset="0"/>
                    <a:cs typeface="Arial" panose="020B0604020202020204" pitchFamily="34" charset="0"/>
                  </a:defRPr>
                </a:lvl2pPr>
                <a:lvl3pPr marL="1143000" indent="-228600" eaLnBrk="0" hangingPunct="0">
                  <a:spcBef>
                    <a:spcPts val="1200"/>
                  </a:spcBef>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eaLnBrk="0" hangingPunct="0">
                  <a:spcBef>
                    <a:spcPts val="1200"/>
                  </a:spcBef>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eaLnBrk="0" hangingPunct="0">
                  <a:spcBef>
                    <a:spcPts val="1200"/>
                  </a:spcBef>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b="0">
                  <a:solidFill>
                    <a:srgbClr val="000000">
                      <a:lumMod val="75000"/>
                      <a:lumOff val="25000"/>
                    </a:srgbClr>
                  </a:solidFill>
                </a:endParaRPr>
              </a:p>
            </p:txBody>
          </p:sp>
          <p:sp>
            <p:nvSpPr>
              <p:cNvPr id="173" name="Oval 37"/>
              <p:cNvSpPr>
                <a:spLocks noChangeAspect="1" noChangeArrowheads="1"/>
              </p:cNvSpPr>
              <p:nvPr/>
            </p:nvSpPr>
            <p:spPr bwMode="auto">
              <a:xfrm>
                <a:off x="3604383" y="3749244"/>
                <a:ext cx="2088000" cy="2088000"/>
              </a:xfrm>
              <a:prstGeom prst="ellipse">
                <a:avLst/>
              </a:prstGeom>
              <a:solidFill>
                <a:schemeClr val="bg1">
                  <a:lumMod val="95000"/>
                </a:schemeClr>
              </a:solidFill>
              <a:ln>
                <a:noFill/>
              </a:ln>
              <a:extLst/>
            </p:spPr>
            <p:txBody>
              <a:bodyPr/>
              <a:lstStyle>
                <a:lvl1pPr eaLnBrk="0" hangingPunct="0">
                  <a:spcBef>
                    <a:spcPts val="1200"/>
                  </a:spcBef>
                  <a:buFont typeface="Arial" panose="020B0604020202020204" pitchFamily="34" charset="0"/>
                  <a:defRPr sz="1600" b="1">
                    <a:solidFill>
                      <a:srgbClr val="00338D"/>
                    </a:solidFill>
                    <a:latin typeface="Arial" panose="020B0604020202020204" pitchFamily="34" charset="0"/>
                    <a:cs typeface="Arial" panose="020B0604020202020204" pitchFamily="34" charset="0"/>
                  </a:defRPr>
                </a:lvl1pPr>
                <a:lvl2pPr marL="742950" indent="-285750" eaLnBrk="0" hangingPunct="0">
                  <a:spcBef>
                    <a:spcPts val="1200"/>
                  </a:spcBef>
                  <a:buFont typeface="Arial" panose="020B0604020202020204" pitchFamily="34" charset="0"/>
                  <a:defRPr sz="1600">
                    <a:solidFill>
                      <a:schemeClr val="tx1"/>
                    </a:solidFill>
                    <a:latin typeface="Arial" panose="020B0604020202020204" pitchFamily="34" charset="0"/>
                    <a:cs typeface="Arial" panose="020B0604020202020204" pitchFamily="34" charset="0"/>
                  </a:defRPr>
                </a:lvl2pPr>
                <a:lvl3pPr marL="1143000" indent="-228600" eaLnBrk="0" hangingPunct="0">
                  <a:spcBef>
                    <a:spcPts val="1200"/>
                  </a:spcBef>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3pPr>
                <a:lvl4pPr marL="1600200" indent="-228600" eaLnBrk="0" hangingPunct="0">
                  <a:spcBef>
                    <a:spcPts val="1200"/>
                  </a:spcBef>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2057400" indent="-228600" eaLnBrk="0" hangingPunct="0">
                  <a:spcBef>
                    <a:spcPts val="1200"/>
                  </a:spcBef>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ts val="1200"/>
                  </a:spcBef>
                  <a:spcAft>
                    <a:spcPct val="0"/>
                  </a:spcAft>
                  <a:buClr>
                    <a:srgbClr val="97989A"/>
                  </a:buClr>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b="0">
                  <a:solidFill>
                    <a:srgbClr val="000000">
                      <a:lumMod val="75000"/>
                      <a:lumOff val="25000"/>
                    </a:srgbClr>
                  </a:solidFill>
                </a:endParaRPr>
              </a:p>
            </p:txBody>
          </p:sp>
        </p:grpSp>
        <p:grpSp>
          <p:nvGrpSpPr>
            <p:cNvPr id="15" name="Group 14"/>
            <p:cNvGrpSpPr>
              <a:grpSpLocks noChangeAspect="1"/>
            </p:cNvGrpSpPr>
            <p:nvPr/>
          </p:nvGrpSpPr>
          <p:grpSpPr>
            <a:xfrm>
              <a:off x="5842092" y="2385462"/>
              <a:ext cx="59253" cy="59864"/>
              <a:chOff x="4557960" y="3770999"/>
              <a:chExt cx="115964" cy="117160"/>
            </a:xfrm>
          </p:grpSpPr>
          <p:sp>
            <p:nvSpPr>
              <p:cNvPr id="170" name="Oval 25"/>
              <p:cNvSpPr>
                <a:spLocks noChangeArrowheads="1"/>
              </p:cNvSpPr>
              <p:nvPr/>
            </p:nvSpPr>
            <p:spPr bwMode="auto">
              <a:xfrm>
                <a:off x="4557960" y="3770999"/>
                <a:ext cx="115964" cy="117160"/>
              </a:xfrm>
              <a:prstGeom prst="ellipse">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71" name="Oval 26"/>
              <p:cNvSpPr>
                <a:spLocks noChangeArrowheads="1"/>
              </p:cNvSpPr>
              <p:nvPr/>
            </p:nvSpPr>
            <p:spPr bwMode="auto">
              <a:xfrm>
                <a:off x="4583066" y="3797300"/>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sp>
          <p:nvSpPr>
            <p:cNvPr id="16" name="Rectangle 15"/>
            <p:cNvSpPr/>
            <p:nvPr/>
          </p:nvSpPr>
          <p:spPr>
            <a:xfrm>
              <a:off x="484024" y="2120794"/>
              <a:ext cx="1306645" cy="338554"/>
            </a:xfrm>
            <a:prstGeom prst="rect">
              <a:avLst/>
            </a:prstGeom>
          </p:spPr>
          <p:txBody>
            <a:bodyPr wrap="square">
              <a:spAutoFit/>
            </a:bodyPr>
            <a:lstStyle/>
            <a:p>
              <a:pPr algn="r"/>
              <a:r>
                <a:rPr lang="en-AU" sz="800" b="1" dirty="0" smtClean="0">
                  <a:solidFill>
                    <a:srgbClr val="53565A"/>
                  </a:solidFill>
                  <a:latin typeface="Trebuchet MS" panose="020B0603020202020204" pitchFamily="34" charset="0"/>
                  <a:ea typeface="Calibri" panose="020F0502020204030204" pitchFamily="34" charset="0"/>
                  <a:cs typeface="Times New Roman" panose="02020603050405020304" pitchFamily="18" charset="0"/>
                </a:rPr>
                <a:t>A Hub Practitioner requests </a:t>
              </a:r>
              <a:r>
                <a:rPr lang="en-AU"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 CIP report </a:t>
              </a:r>
            </a:p>
          </p:txBody>
        </p:sp>
        <p:grpSp>
          <p:nvGrpSpPr>
            <p:cNvPr id="17" name="Group 16"/>
            <p:cNvGrpSpPr>
              <a:grpSpLocks noChangeAspect="1"/>
            </p:cNvGrpSpPr>
            <p:nvPr/>
          </p:nvGrpSpPr>
          <p:grpSpPr>
            <a:xfrm>
              <a:off x="1803708" y="2179596"/>
              <a:ext cx="433662" cy="432000"/>
              <a:chOff x="1612569" y="1710882"/>
              <a:chExt cx="687724" cy="685089"/>
            </a:xfrm>
            <a:solidFill>
              <a:srgbClr val="C6A502"/>
            </a:solidFill>
          </p:grpSpPr>
          <p:sp>
            <p:nvSpPr>
              <p:cNvPr id="167" name="Oval 118"/>
              <p:cNvSpPr>
                <a:spLocks noChangeAspect="1" noChangeArrowheads="1"/>
              </p:cNvSpPr>
              <p:nvPr/>
            </p:nvSpPr>
            <p:spPr bwMode="auto">
              <a:xfrm>
                <a:off x="1640513" y="1738189"/>
                <a:ext cx="631835" cy="627998"/>
              </a:xfrm>
              <a:prstGeom prst="ellipse">
                <a:avLst/>
              </a:prstGeom>
              <a:solidFill>
                <a:srgbClr val="D4B102"/>
              </a:solidFill>
              <a:ln w="9525">
                <a:noFill/>
                <a:round/>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8" name="Oval 135"/>
              <p:cNvSpPr>
                <a:spLocks noChangeArrowheads="1"/>
              </p:cNvSpPr>
              <p:nvPr/>
            </p:nvSpPr>
            <p:spPr bwMode="auto">
              <a:xfrm>
                <a:off x="1612569" y="1710882"/>
                <a:ext cx="687724" cy="685089"/>
              </a:xfrm>
              <a:prstGeom prst="ellipse">
                <a:avLst/>
              </a:prstGeom>
              <a:noFill/>
              <a:ln w="14288" cap="flat">
                <a:solidFill>
                  <a:srgbClr val="D4B102"/>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9" name="Rectangle 168"/>
              <p:cNvSpPr/>
              <p:nvPr/>
            </p:nvSpPr>
            <p:spPr>
              <a:xfrm>
                <a:off x="1675350" y="1852090"/>
                <a:ext cx="514369" cy="414875"/>
              </a:xfrm>
              <a:prstGeom prst="rect">
                <a:avLst/>
              </a:prstGeom>
              <a:noFill/>
            </p:spPr>
            <p:txBody>
              <a:bodyPr wrap="none">
                <a:spAutoFit/>
              </a:bodyPr>
              <a:lstStyle/>
              <a:p>
                <a:r>
                  <a:rPr lang="en-US" sz="1100" b="1" dirty="0">
                    <a:solidFill>
                      <a:srgbClr val="FFFFFF"/>
                    </a:solidFill>
                    <a:latin typeface="Trebuchet MS" panose="020B0603020202020204" pitchFamily="34" charset="0"/>
                  </a:rPr>
                  <a:t>#1</a:t>
                </a:r>
                <a:endParaRPr lang="en-US" sz="1100" dirty="0">
                  <a:solidFill>
                    <a:srgbClr val="FFFFFF"/>
                  </a:solidFill>
                  <a:latin typeface="Trebuchet MS" panose="020B0603020202020204" pitchFamily="34" charset="0"/>
                </a:endParaRPr>
              </a:p>
            </p:txBody>
          </p:sp>
        </p:grpSp>
        <p:sp>
          <p:nvSpPr>
            <p:cNvPr id="18" name="Rectangle 17"/>
            <p:cNvSpPr/>
            <p:nvPr/>
          </p:nvSpPr>
          <p:spPr>
            <a:xfrm>
              <a:off x="484235" y="3311832"/>
              <a:ext cx="1306645" cy="584775"/>
            </a:xfrm>
            <a:prstGeom prst="rect">
              <a:avLst/>
            </a:prstGeom>
          </p:spPr>
          <p:txBody>
            <a:bodyPr wrap="square">
              <a:spAutoFit/>
            </a:bodyPr>
            <a:lstStyle/>
            <a:p>
              <a:pPr algn="r"/>
              <a:r>
                <a:rPr lang="en-AU"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CIP coordinator prioritises and allocates requests to CIP data custodians</a:t>
              </a:r>
            </a:p>
          </p:txBody>
        </p:sp>
        <p:grpSp>
          <p:nvGrpSpPr>
            <p:cNvPr id="19" name="Group 18"/>
            <p:cNvGrpSpPr>
              <a:grpSpLocks noChangeAspect="1"/>
            </p:cNvGrpSpPr>
            <p:nvPr/>
          </p:nvGrpSpPr>
          <p:grpSpPr>
            <a:xfrm>
              <a:off x="1797345" y="3375254"/>
              <a:ext cx="433662" cy="432000"/>
              <a:chOff x="1612569" y="1710882"/>
              <a:chExt cx="687724" cy="685089"/>
            </a:xfrm>
            <a:solidFill>
              <a:srgbClr val="C6A502"/>
            </a:solidFill>
          </p:grpSpPr>
          <p:sp>
            <p:nvSpPr>
              <p:cNvPr id="164" name="Oval 118"/>
              <p:cNvSpPr>
                <a:spLocks noChangeAspect="1" noChangeArrowheads="1"/>
              </p:cNvSpPr>
              <p:nvPr/>
            </p:nvSpPr>
            <p:spPr bwMode="auto">
              <a:xfrm>
                <a:off x="1640513" y="1746245"/>
                <a:ext cx="631835" cy="627998"/>
              </a:xfrm>
              <a:prstGeom prst="ellipse">
                <a:avLst/>
              </a:pr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5" name="Oval 135"/>
              <p:cNvSpPr>
                <a:spLocks noChangeArrowheads="1"/>
              </p:cNvSpPr>
              <p:nvPr/>
            </p:nvSpPr>
            <p:spPr bwMode="auto">
              <a:xfrm>
                <a:off x="1612569" y="1710882"/>
                <a:ext cx="687724" cy="685089"/>
              </a:xfrm>
              <a:prstGeom prst="ellipse">
                <a:avLst/>
              </a:prstGeom>
              <a:noFill/>
              <a:ln w="14288" cap="flat">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6" name="Rectangle 165"/>
              <p:cNvSpPr/>
              <p:nvPr/>
            </p:nvSpPr>
            <p:spPr>
              <a:xfrm>
                <a:off x="1675350" y="1852090"/>
                <a:ext cx="514369" cy="414875"/>
              </a:xfrm>
              <a:prstGeom prst="rect">
                <a:avLst/>
              </a:prstGeom>
              <a:noFill/>
            </p:spPr>
            <p:txBody>
              <a:bodyPr wrap="none">
                <a:spAutoFit/>
              </a:bodyPr>
              <a:lstStyle/>
              <a:p>
                <a:r>
                  <a:rPr lang="en-US" sz="1100" b="1" dirty="0">
                    <a:solidFill>
                      <a:srgbClr val="FFFFFF"/>
                    </a:solidFill>
                    <a:latin typeface="Trebuchet MS" panose="020B0603020202020204" pitchFamily="34" charset="0"/>
                  </a:rPr>
                  <a:t>#2</a:t>
                </a:r>
                <a:endParaRPr lang="en-US" sz="1100" dirty="0">
                  <a:solidFill>
                    <a:srgbClr val="FFFFFF"/>
                  </a:solidFill>
                  <a:latin typeface="Trebuchet MS" panose="020B0603020202020204" pitchFamily="34" charset="0"/>
                </a:endParaRPr>
              </a:p>
            </p:txBody>
          </p:sp>
        </p:grpSp>
        <p:sp>
          <p:nvSpPr>
            <p:cNvPr id="20" name="Rectangle 19"/>
            <p:cNvSpPr/>
            <p:nvPr/>
          </p:nvSpPr>
          <p:spPr>
            <a:xfrm>
              <a:off x="474971" y="4395252"/>
              <a:ext cx="1306645" cy="707886"/>
            </a:xfrm>
            <a:prstGeom prst="rect">
              <a:avLst/>
            </a:prstGeom>
          </p:spPr>
          <p:txBody>
            <a:bodyPr wrap="square">
              <a:spAutoFit/>
            </a:bodyPr>
            <a:lstStyle/>
            <a:p>
              <a:pPr algn="r"/>
              <a:r>
                <a:rPr lang="en-US"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CIP data custodians extract and input information from their respective databases into the CIP platform</a:t>
              </a:r>
            </a:p>
          </p:txBody>
        </p:sp>
        <p:grpSp>
          <p:nvGrpSpPr>
            <p:cNvPr id="21" name="Group 20"/>
            <p:cNvGrpSpPr>
              <a:grpSpLocks noChangeAspect="1"/>
            </p:cNvGrpSpPr>
            <p:nvPr/>
          </p:nvGrpSpPr>
          <p:grpSpPr>
            <a:xfrm>
              <a:off x="1805060" y="4544369"/>
              <a:ext cx="433662" cy="432000"/>
              <a:chOff x="1612569" y="1710882"/>
              <a:chExt cx="687724" cy="685089"/>
            </a:xfrm>
            <a:solidFill>
              <a:srgbClr val="C6A502"/>
            </a:solidFill>
          </p:grpSpPr>
          <p:sp>
            <p:nvSpPr>
              <p:cNvPr id="161" name="Oval 118"/>
              <p:cNvSpPr>
                <a:spLocks noChangeAspect="1" noChangeArrowheads="1"/>
              </p:cNvSpPr>
              <p:nvPr/>
            </p:nvSpPr>
            <p:spPr bwMode="auto">
              <a:xfrm>
                <a:off x="1640513" y="1746245"/>
                <a:ext cx="631835" cy="627998"/>
              </a:xfrm>
              <a:prstGeom prst="ellipse">
                <a:avLst/>
              </a:pr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2" name="Oval 135"/>
              <p:cNvSpPr>
                <a:spLocks noChangeArrowheads="1"/>
              </p:cNvSpPr>
              <p:nvPr/>
            </p:nvSpPr>
            <p:spPr bwMode="auto">
              <a:xfrm>
                <a:off x="1612569" y="1710882"/>
                <a:ext cx="687724" cy="685089"/>
              </a:xfrm>
              <a:prstGeom prst="ellipse">
                <a:avLst/>
              </a:prstGeom>
              <a:noFill/>
              <a:ln w="14288" cap="flat">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3" name="Rectangle 162"/>
              <p:cNvSpPr/>
              <p:nvPr/>
            </p:nvSpPr>
            <p:spPr>
              <a:xfrm>
                <a:off x="1675350" y="1852090"/>
                <a:ext cx="514369" cy="414875"/>
              </a:xfrm>
              <a:prstGeom prst="rect">
                <a:avLst/>
              </a:prstGeom>
              <a:noFill/>
            </p:spPr>
            <p:txBody>
              <a:bodyPr wrap="none">
                <a:spAutoFit/>
              </a:bodyPr>
              <a:lstStyle/>
              <a:p>
                <a:r>
                  <a:rPr lang="en-US" sz="1100" b="1" dirty="0">
                    <a:solidFill>
                      <a:srgbClr val="FFFFFF"/>
                    </a:solidFill>
                    <a:latin typeface="Trebuchet MS" panose="020B0603020202020204" pitchFamily="34" charset="0"/>
                  </a:rPr>
                  <a:t>#3</a:t>
                </a:r>
                <a:endParaRPr lang="en-US" sz="1100" dirty="0">
                  <a:solidFill>
                    <a:srgbClr val="FFFFFF"/>
                  </a:solidFill>
                  <a:latin typeface="Trebuchet MS" panose="020B0603020202020204" pitchFamily="34" charset="0"/>
                </a:endParaRPr>
              </a:p>
            </p:txBody>
          </p:sp>
        </p:grpSp>
        <p:sp>
          <p:nvSpPr>
            <p:cNvPr id="22" name="Rectangle 21"/>
            <p:cNvSpPr/>
            <p:nvPr/>
          </p:nvSpPr>
          <p:spPr>
            <a:xfrm>
              <a:off x="7697585" y="2988476"/>
              <a:ext cx="1306645" cy="461665"/>
            </a:xfrm>
            <a:prstGeom prst="rect">
              <a:avLst/>
            </a:prstGeom>
          </p:spPr>
          <p:txBody>
            <a:bodyPr wrap="square">
              <a:spAutoFit/>
            </a:bodyPr>
            <a:lstStyle/>
            <a:p>
              <a:r>
                <a:rPr lang="en-US"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The CIP coordinator reviews the collated report</a:t>
              </a:r>
            </a:p>
          </p:txBody>
        </p:sp>
        <p:grpSp>
          <p:nvGrpSpPr>
            <p:cNvPr id="23" name="Group 22"/>
            <p:cNvGrpSpPr>
              <a:grpSpLocks noChangeAspect="1"/>
            </p:cNvGrpSpPr>
            <p:nvPr/>
          </p:nvGrpSpPr>
          <p:grpSpPr>
            <a:xfrm>
              <a:off x="7252969" y="3003881"/>
              <a:ext cx="433662" cy="432000"/>
              <a:chOff x="1612569" y="1710882"/>
              <a:chExt cx="687724" cy="685089"/>
            </a:xfrm>
            <a:solidFill>
              <a:srgbClr val="C6A502"/>
            </a:solidFill>
          </p:grpSpPr>
          <p:sp>
            <p:nvSpPr>
              <p:cNvPr id="158" name="Oval 118"/>
              <p:cNvSpPr>
                <a:spLocks noChangeAspect="1" noChangeArrowheads="1"/>
              </p:cNvSpPr>
              <p:nvPr/>
            </p:nvSpPr>
            <p:spPr bwMode="auto">
              <a:xfrm>
                <a:off x="1640513" y="1746245"/>
                <a:ext cx="631835" cy="627998"/>
              </a:xfrm>
              <a:prstGeom prst="ellipse">
                <a:avLst/>
              </a:pr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59" name="Oval 135"/>
              <p:cNvSpPr>
                <a:spLocks noChangeArrowheads="1"/>
              </p:cNvSpPr>
              <p:nvPr/>
            </p:nvSpPr>
            <p:spPr bwMode="auto">
              <a:xfrm>
                <a:off x="1612569" y="1710882"/>
                <a:ext cx="687724" cy="685089"/>
              </a:xfrm>
              <a:prstGeom prst="ellipse">
                <a:avLst/>
              </a:prstGeom>
              <a:noFill/>
              <a:ln w="14288" cap="flat">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60" name="Rectangle 159"/>
              <p:cNvSpPr/>
              <p:nvPr/>
            </p:nvSpPr>
            <p:spPr>
              <a:xfrm>
                <a:off x="1675350" y="1852090"/>
                <a:ext cx="514369" cy="414875"/>
              </a:xfrm>
              <a:prstGeom prst="rect">
                <a:avLst/>
              </a:prstGeom>
              <a:noFill/>
            </p:spPr>
            <p:txBody>
              <a:bodyPr wrap="none">
                <a:spAutoFit/>
              </a:bodyPr>
              <a:lstStyle/>
              <a:p>
                <a:r>
                  <a:rPr lang="en-US" sz="1100" b="1" dirty="0">
                    <a:solidFill>
                      <a:srgbClr val="FFFFFF"/>
                    </a:solidFill>
                    <a:latin typeface="Trebuchet MS" panose="020B0603020202020204" pitchFamily="34" charset="0"/>
                  </a:rPr>
                  <a:t>#5</a:t>
                </a:r>
                <a:endParaRPr lang="en-US" sz="1100" dirty="0">
                  <a:solidFill>
                    <a:srgbClr val="FFFFFF"/>
                  </a:solidFill>
                  <a:latin typeface="Trebuchet MS" panose="020B0603020202020204" pitchFamily="34" charset="0"/>
                </a:endParaRPr>
              </a:p>
            </p:txBody>
          </p:sp>
        </p:grpSp>
        <p:sp>
          <p:nvSpPr>
            <p:cNvPr id="24" name="Rectangle 23"/>
            <p:cNvSpPr/>
            <p:nvPr/>
          </p:nvSpPr>
          <p:spPr>
            <a:xfrm>
              <a:off x="7697585" y="2205528"/>
              <a:ext cx="1306645" cy="338554"/>
            </a:xfrm>
            <a:prstGeom prst="rect">
              <a:avLst/>
            </a:prstGeom>
          </p:spPr>
          <p:txBody>
            <a:bodyPr wrap="square">
              <a:spAutoFit/>
            </a:bodyPr>
            <a:lstStyle/>
            <a:p>
              <a:r>
                <a:rPr lang="en-US"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The CIP report is returned to the requestor</a:t>
              </a:r>
            </a:p>
          </p:txBody>
        </p:sp>
        <p:grpSp>
          <p:nvGrpSpPr>
            <p:cNvPr id="25" name="Group 24"/>
            <p:cNvGrpSpPr>
              <a:grpSpLocks noChangeAspect="1"/>
            </p:cNvGrpSpPr>
            <p:nvPr/>
          </p:nvGrpSpPr>
          <p:grpSpPr>
            <a:xfrm>
              <a:off x="7252969" y="2196058"/>
              <a:ext cx="433662" cy="432000"/>
              <a:chOff x="1612569" y="1710882"/>
              <a:chExt cx="687724" cy="685089"/>
            </a:xfrm>
            <a:solidFill>
              <a:srgbClr val="C6A502"/>
            </a:solidFill>
          </p:grpSpPr>
          <p:sp>
            <p:nvSpPr>
              <p:cNvPr id="155" name="Oval 118"/>
              <p:cNvSpPr>
                <a:spLocks noChangeAspect="1" noChangeArrowheads="1"/>
              </p:cNvSpPr>
              <p:nvPr/>
            </p:nvSpPr>
            <p:spPr bwMode="auto">
              <a:xfrm>
                <a:off x="1640513" y="1746245"/>
                <a:ext cx="631835" cy="627998"/>
              </a:xfrm>
              <a:prstGeom prst="ellipse">
                <a:avLst/>
              </a:pr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56" name="Oval 135"/>
              <p:cNvSpPr>
                <a:spLocks noChangeArrowheads="1"/>
              </p:cNvSpPr>
              <p:nvPr/>
            </p:nvSpPr>
            <p:spPr bwMode="auto">
              <a:xfrm>
                <a:off x="1612569" y="1710882"/>
                <a:ext cx="687724" cy="685089"/>
              </a:xfrm>
              <a:prstGeom prst="ellipse">
                <a:avLst/>
              </a:prstGeom>
              <a:noFill/>
              <a:ln w="14288" cap="flat">
                <a:solidFill>
                  <a:schemeClr val="accent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57" name="Rectangle 156"/>
              <p:cNvSpPr/>
              <p:nvPr/>
            </p:nvSpPr>
            <p:spPr>
              <a:xfrm>
                <a:off x="1675350" y="1852090"/>
                <a:ext cx="514369" cy="414875"/>
              </a:xfrm>
              <a:prstGeom prst="rect">
                <a:avLst/>
              </a:prstGeom>
              <a:noFill/>
            </p:spPr>
            <p:txBody>
              <a:bodyPr wrap="none">
                <a:spAutoFit/>
              </a:bodyPr>
              <a:lstStyle/>
              <a:p>
                <a:r>
                  <a:rPr lang="en-US" sz="1100" b="1" dirty="0">
                    <a:solidFill>
                      <a:srgbClr val="FFFFFF"/>
                    </a:solidFill>
                    <a:latin typeface="Trebuchet MS" panose="020B0603020202020204" pitchFamily="34" charset="0"/>
                  </a:rPr>
                  <a:t>#6</a:t>
                </a:r>
                <a:endParaRPr lang="en-US" sz="1100" dirty="0">
                  <a:solidFill>
                    <a:srgbClr val="FFFFFF"/>
                  </a:solidFill>
                  <a:latin typeface="Trebuchet MS" panose="020B0603020202020204" pitchFamily="34" charset="0"/>
                </a:endParaRPr>
              </a:p>
            </p:txBody>
          </p:sp>
        </p:grpSp>
        <p:sp>
          <p:nvSpPr>
            <p:cNvPr id="26" name="Rectangle 25"/>
            <p:cNvSpPr/>
            <p:nvPr/>
          </p:nvSpPr>
          <p:spPr>
            <a:xfrm>
              <a:off x="7697585" y="3673555"/>
              <a:ext cx="1247511" cy="707886"/>
            </a:xfrm>
            <a:prstGeom prst="rect">
              <a:avLst/>
            </a:prstGeom>
          </p:spPr>
          <p:txBody>
            <a:bodyPr wrap="square">
              <a:spAutoFit/>
            </a:bodyPr>
            <a:lstStyle/>
            <a:p>
              <a:r>
                <a:rPr lang="en-US"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The CIP </a:t>
              </a:r>
              <a:r>
                <a:rPr lang="en-US" sz="800" b="1" dirty="0" smtClean="0">
                  <a:solidFill>
                    <a:srgbClr val="53565A"/>
                  </a:solidFill>
                  <a:latin typeface="Trebuchet MS" panose="020B0603020202020204" pitchFamily="34" charset="0"/>
                  <a:ea typeface="Calibri" panose="020F0502020204030204" pitchFamily="34" charset="0"/>
                  <a:cs typeface="Times New Roman" panose="02020603050405020304" pitchFamily="18" charset="0"/>
                </a:rPr>
                <a:t>aggregates </a:t>
              </a:r>
              <a:r>
                <a:rPr lang="en-US" sz="8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inputs from each data custodian and populates this data into a CIP report</a:t>
              </a:r>
            </a:p>
          </p:txBody>
        </p:sp>
        <p:cxnSp>
          <p:nvCxnSpPr>
            <p:cNvPr id="27" name="Curved Connector 26"/>
            <p:cNvCxnSpPr>
              <a:stCxn id="133" idx="2"/>
              <a:endCxn id="135" idx="6"/>
            </p:cNvCxnSpPr>
            <p:nvPr/>
          </p:nvCxnSpPr>
          <p:spPr>
            <a:xfrm rot="10800000" flipV="1">
              <a:off x="4444243" y="1998924"/>
              <a:ext cx="2329" cy="1436957"/>
            </a:xfrm>
            <a:prstGeom prst="curvedConnector3">
              <a:avLst>
                <a:gd name="adj1" fmla="val 20665522"/>
              </a:avLst>
            </a:prstGeom>
            <a:ln w="28575">
              <a:solidFill>
                <a:srgbClr val="D4B102"/>
              </a:solidFill>
              <a:prstDash val="dash"/>
            </a:ln>
          </p:spPr>
          <p:style>
            <a:lnRef idx="1">
              <a:schemeClr val="accent1"/>
            </a:lnRef>
            <a:fillRef idx="0">
              <a:schemeClr val="accent1"/>
            </a:fillRef>
            <a:effectRef idx="0">
              <a:schemeClr val="accent1"/>
            </a:effectRef>
            <a:fontRef idx="minor">
              <a:schemeClr val="tx1"/>
            </a:fontRef>
          </p:style>
        </p:cxnSp>
        <p:grpSp>
          <p:nvGrpSpPr>
            <p:cNvPr id="28" name="Group 27"/>
            <p:cNvGrpSpPr>
              <a:grpSpLocks noChangeAspect="1"/>
            </p:cNvGrpSpPr>
            <p:nvPr/>
          </p:nvGrpSpPr>
          <p:grpSpPr>
            <a:xfrm>
              <a:off x="5489121" y="2268692"/>
              <a:ext cx="324482" cy="324000"/>
              <a:chOff x="5598774" y="2773732"/>
              <a:chExt cx="881111" cy="879800"/>
            </a:xfrm>
          </p:grpSpPr>
          <p:sp>
            <p:nvSpPr>
              <p:cNvPr id="138" name="Oval 18"/>
              <p:cNvSpPr>
                <a:spLocks noChangeArrowheads="1"/>
              </p:cNvSpPr>
              <p:nvPr/>
            </p:nvSpPr>
            <p:spPr bwMode="auto">
              <a:xfrm>
                <a:off x="5598774" y="2773732"/>
                <a:ext cx="881111" cy="879800"/>
              </a:xfrm>
              <a:prstGeom prst="ellipse">
                <a:avLst/>
              </a:prstGeom>
              <a:solidFill>
                <a:schemeClr val="accent2">
                  <a:lumMod val="40000"/>
                  <a:lumOff val="60000"/>
                </a:schemeClr>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39" name="Freeform 60"/>
              <p:cNvSpPr>
                <a:spLocks/>
              </p:cNvSpPr>
              <p:nvPr/>
            </p:nvSpPr>
            <p:spPr bwMode="auto">
              <a:xfrm>
                <a:off x="5837409" y="2964508"/>
                <a:ext cx="641165" cy="689023"/>
              </a:xfrm>
              <a:custGeom>
                <a:avLst/>
                <a:gdLst/>
                <a:ahLst/>
                <a:cxnLst>
                  <a:cxn ang="0">
                    <a:pos x="414" y="181"/>
                  </a:cxn>
                  <a:cxn ang="0">
                    <a:pos x="233" y="1"/>
                  </a:cxn>
                  <a:cxn ang="0">
                    <a:pos x="233" y="0"/>
                  </a:cxn>
                  <a:cxn ang="0">
                    <a:pos x="61" y="0"/>
                  </a:cxn>
                  <a:cxn ang="0">
                    <a:pos x="0" y="62"/>
                  </a:cxn>
                  <a:cxn ang="0">
                    <a:pos x="0" y="124"/>
                  </a:cxn>
                  <a:cxn ang="0">
                    <a:pos x="0" y="148"/>
                  </a:cxn>
                  <a:cxn ang="0">
                    <a:pos x="0" y="320"/>
                  </a:cxn>
                  <a:cxn ang="0">
                    <a:pos x="0" y="320"/>
                  </a:cxn>
                  <a:cxn ang="0">
                    <a:pos x="125" y="445"/>
                  </a:cxn>
                  <a:cxn ang="0">
                    <a:pos x="131" y="445"/>
                  </a:cxn>
                  <a:cxn ang="0">
                    <a:pos x="414" y="181"/>
                  </a:cxn>
                </a:cxnLst>
                <a:rect l="0" t="0" r="r" b="b"/>
                <a:pathLst>
                  <a:path w="414" h="445">
                    <a:moveTo>
                      <a:pt x="414" y="181"/>
                    </a:moveTo>
                    <a:cubicBezTo>
                      <a:pt x="233" y="1"/>
                      <a:pt x="233" y="1"/>
                      <a:pt x="233" y="1"/>
                    </a:cubicBezTo>
                    <a:cubicBezTo>
                      <a:pt x="233" y="0"/>
                      <a:pt x="233" y="0"/>
                      <a:pt x="233" y="0"/>
                    </a:cubicBezTo>
                    <a:cubicBezTo>
                      <a:pt x="61" y="0"/>
                      <a:pt x="61" y="0"/>
                      <a:pt x="61" y="0"/>
                    </a:cubicBezTo>
                    <a:cubicBezTo>
                      <a:pt x="0" y="62"/>
                      <a:pt x="0" y="62"/>
                      <a:pt x="0" y="62"/>
                    </a:cubicBezTo>
                    <a:cubicBezTo>
                      <a:pt x="0" y="124"/>
                      <a:pt x="0" y="124"/>
                      <a:pt x="0" y="124"/>
                    </a:cubicBezTo>
                    <a:cubicBezTo>
                      <a:pt x="0" y="148"/>
                      <a:pt x="0" y="148"/>
                      <a:pt x="0" y="148"/>
                    </a:cubicBezTo>
                    <a:cubicBezTo>
                      <a:pt x="0" y="320"/>
                      <a:pt x="0" y="320"/>
                      <a:pt x="0" y="320"/>
                    </a:cubicBezTo>
                    <a:cubicBezTo>
                      <a:pt x="0" y="320"/>
                      <a:pt x="0" y="320"/>
                      <a:pt x="0" y="320"/>
                    </a:cubicBezTo>
                    <a:cubicBezTo>
                      <a:pt x="125" y="445"/>
                      <a:pt x="125" y="445"/>
                      <a:pt x="125" y="445"/>
                    </a:cubicBezTo>
                    <a:cubicBezTo>
                      <a:pt x="127" y="445"/>
                      <a:pt x="129" y="445"/>
                      <a:pt x="131" y="445"/>
                    </a:cubicBezTo>
                    <a:cubicBezTo>
                      <a:pt x="281" y="445"/>
                      <a:pt x="403" y="329"/>
                      <a:pt x="414" y="181"/>
                    </a:cubicBezTo>
                    <a:close/>
                  </a:path>
                </a:pathLst>
              </a:custGeom>
              <a:solidFill>
                <a:schemeClr val="accent5">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0" name="Freeform 61"/>
              <p:cNvSpPr>
                <a:spLocks/>
              </p:cNvSpPr>
              <p:nvPr/>
            </p:nvSpPr>
            <p:spPr bwMode="auto">
              <a:xfrm>
                <a:off x="5837409" y="2964508"/>
                <a:ext cx="360574" cy="495625"/>
              </a:xfrm>
              <a:custGeom>
                <a:avLst/>
                <a:gdLst/>
                <a:ahLst/>
                <a:cxnLst>
                  <a:cxn ang="0">
                    <a:pos x="0" y="756"/>
                  </a:cxn>
                  <a:cxn ang="0">
                    <a:pos x="0" y="349"/>
                  </a:cxn>
                  <a:cxn ang="0">
                    <a:pos x="0" y="146"/>
                  </a:cxn>
                  <a:cxn ang="0">
                    <a:pos x="144" y="0"/>
                  </a:cxn>
                  <a:cxn ang="0">
                    <a:pos x="550" y="0"/>
                  </a:cxn>
                  <a:cxn ang="0">
                    <a:pos x="550" y="151"/>
                  </a:cxn>
                  <a:cxn ang="0">
                    <a:pos x="550" y="349"/>
                  </a:cxn>
                  <a:cxn ang="0">
                    <a:pos x="550" y="756"/>
                  </a:cxn>
                  <a:cxn ang="0">
                    <a:pos x="0" y="756"/>
                  </a:cxn>
                </a:cxnLst>
                <a:rect l="0" t="0" r="r" b="b"/>
                <a:pathLst>
                  <a:path w="550" h="756">
                    <a:moveTo>
                      <a:pt x="0" y="756"/>
                    </a:moveTo>
                    <a:lnTo>
                      <a:pt x="0" y="349"/>
                    </a:lnTo>
                    <a:lnTo>
                      <a:pt x="0" y="146"/>
                    </a:lnTo>
                    <a:lnTo>
                      <a:pt x="144" y="0"/>
                    </a:lnTo>
                    <a:lnTo>
                      <a:pt x="550" y="0"/>
                    </a:lnTo>
                    <a:lnTo>
                      <a:pt x="550" y="151"/>
                    </a:lnTo>
                    <a:lnTo>
                      <a:pt x="550" y="349"/>
                    </a:lnTo>
                    <a:lnTo>
                      <a:pt x="550" y="756"/>
                    </a:lnTo>
                    <a:lnTo>
                      <a:pt x="0" y="75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1" name="Freeform 62"/>
              <p:cNvSpPr>
                <a:spLocks/>
              </p:cNvSpPr>
              <p:nvPr/>
            </p:nvSpPr>
            <p:spPr bwMode="auto">
              <a:xfrm>
                <a:off x="5837409" y="2964508"/>
                <a:ext cx="94405" cy="95716"/>
              </a:xfrm>
              <a:custGeom>
                <a:avLst/>
                <a:gdLst/>
                <a:ahLst/>
                <a:cxnLst>
                  <a:cxn ang="0">
                    <a:pos x="144" y="146"/>
                  </a:cxn>
                  <a:cxn ang="0">
                    <a:pos x="0" y="146"/>
                  </a:cxn>
                  <a:cxn ang="0">
                    <a:pos x="144" y="0"/>
                  </a:cxn>
                  <a:cxn ang="0">
                    <a:pos x="144" y="146"/>
                  </a:cxn>
                </a:cxnLst>
                <a:rect l="0" t="0" r="r" b="b"/>
                <a:pathLst>
                  <a:path w="144" h="146">
                    <a:moveTo>
                      <a:pt x="144" y="146"/>
                    </a:moveTo>
                    <a:lnTo>
                      <a:pt x="0" y="146"/>
                    </a:lnTo>
                    <a:lnTo>
                      <a:pt x="144" y="0"/>
                    </a:lnTo>
                    <a:lnTo>
                      <a:pt x="144" y="146"/>
                    </a:lnTo>
                    <a:close/>
                  </a:path>
                </a:pathLst>
              </a:custGeom>
              <a:solidFill>
                <a:srgbClr val="FEC00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2" name="Freeform 63"/>
              <p:cNvSpPr>
                <a:spLocks/>
              </p:cNvSpPr>
              <p:nvPr/>
            </p:nvSpPr>
            <p:spPr bwMode="auto">
              <a:xfrm>
                <a:off x="5837409" y="3060224"/>
                <a:ext cx="94405" cy="96371"/>
              </a:xfrm>
              <a:custGeom>
                <a:avLst/>
                <a:gdLst/>
                <a:ahLst/>
                <a:cxnLst>
                  <a:cxn ang="0">
                    <a:pos x="0" y="0"/>
                  </a:cxn>
                  <a:cxn ang="0">
                    <a:pos x="144" y="0"/>
                  </a:cxn>
                  <a:cxn ang="0">
                    <a:pos x="0" y="147"/>
                  </a:cxn>
                  <a:cxn ang="0">
                    <a:pos x="0" y="0"/>
                  </a:cxn>
                </a:cxnLst>
                <a:rect l="0" t="0" r="r" b="b"/>
                <a:pathLst>
                  <a:path w="144" h="147">
                    <a:moveTo>
                      <a:pt x="0" y="0"/>
                    </a:moveTo>
                    <a:lnTo>
                      <a:pt x="144" y="0"/>
                    </a:lnTo>
                    <a:lnTo>
                      <a:pt x="0" y="147"/>
                    </a:lnTo>
                    <a:lnTo>
                      <a:pt x="0" y="0"/>
                    </a:ln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3" name="Freeform 64"/>
              <p:cNvSpPr>
                <a:spLocks/>
              </p:cNvSpPr>
              <p:nvPr/>
            </p:nvSpPr>
            <p:spPr bwMode="auto">
              <a:xfrm>
                <a:off x="5870188" y="3290991"/>
                <a:ext cx="117350" cy="118006"/>
              </a:xfrm>
              <a:custGeom>
                <a:avLst/>
                <a:gdLst/>
                <a:ahLst/>
                <a:cxnLst>
                  <a:cxn ang="0">
                    <a:pos x="35" y="40"/>
                  </a:cxn>
                  <a:cxn ang="0">
                    <a:pos x="35" y="0"/>
                  </a:cxn>
                  <a:cxn ang="0">
                    <a:pos x="0" y="38"/>
                  </a:cxn>
                  <a:cxn ang="0">
                    <a:pos x="38" y="76"/>
                  </a:cxn>
                  <a:cxn ang="0">
                    <a:pos x="76" y="40"/>
                  </a:cxn>
                  <a:cxn ang="0">
                    <a:pos x="35" y="40"/>
                  </a:cxn>
                </a:cxnLst>
                <a:rect l="0" t="0" r="r" b="b"/>
                <a:pathLst>
                  <a:path w="76" h="76">
                    <a:moveTo>
                      <a:pt x="35" y="40"/>
                    </a:moveTo>
                    <a:cubicBezTo>
                      <a:pt x="35" y="0"/>
                      <a:pt x="35" y="0"/>
                      <a:pt x="35" y="0"/>
                    </a:cubicBezTo>
                    <a:cubicBezTo>
                      <a:pt x="16" y="1"/>
                      <a:pt x="0" y="18"/>
                      <a:pt x="0" y="38"/>
                    </a:cubicBezTo>
                    <a:cubicBezTo>
                      <a:pt x="0" y="59"/>
                      <a:pt x="17" y="76"/>
                      <a:pt x="38" y="76"/>
                    </a:cubicBezTo>
                    <a:cubicBezTo>
                      <a:pt x="58" y="76"/>
                      <a:pt x="74" y="60"/>
                      <a:pt x="76" y="40"/>
                    </a:cubicBezTo>
                    <a:lnTo>
                      <a:pt x="35" y="40"/>
                    </a:lnTo>
                    <a:close/>
                  </a:path>
                </a:pathLst>
              </a:custGeom>
              <a:solidFill>
                <a:srgbClr val="2C5871"/>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4" name="Freeform 65"/>
              <p:cNvSpPr>
                <a:spLocks/>
              </p:cNvSpPr>
              <p:nvPr/>
            </p:nvSpPr>
            <p:spPr bwMode="auto">
              <a:xfrm>
                <a:off x="5940992" y="3294269"/>
                <a:ext cx="43269" cy="45236"/>
              </a:xfrm>
              <a:custGeom>
                <a:avLst/>
                <a:gdLst/>
                <a:ahLst/>
                <a:cxnLst>
                  <a:cxn ang="0">
                    <a:pos x="28" y="29"/>
                  </a:cxn>
                  <a:cxn ang="0">
                    <a:pos x="0" y="0"/>
                  </a:cxn>
                  <a:cxn ang="0">
                    <a:pos x="0" y="29"/>
                  </a:cxn>
                  <a:cxn ang="0">
                    <a:pos x="28" y="29"/>
                  </a:cxn>
                </a:cxnLst>
                <a:rect l="0" t="0" r="r" b="b"/>
                <a:pathLst>
                  <a:path w="28" h="29">
                    <a:moveTo>
                      <a:pt x="28" y="29"/>
                    </a:moveTo>
                    <a:cubicBezTo>
                      <a:pt x="28" y="13"/>
                      <a:pt x="15" y="0"/>
                      <a:pt x="0" y="0"/>
                    </a:cubicBezTo>
                    <a:cubicBezTo>
                      <a:pt x="0" y="29"/>
                      <a:pt x="0" y="29"/>
                      <a:pt x="0" y="29"/>
                    </a:cubicBezTo>
                    <a:lnTo>
                      <a:pt x="28" y="29"/>
                    </a:lnTo>
                    <a:close/>
                  </a:path>
                </a:pathLst>
              </a:custGeom>
              <a:solidFill>
                <a:srgbClr val="F99B1C"/>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5" name="Freeform 66"/>
              <p:cNvSpPr>
                <a:spLocks/>
              </p:cNvSpPr>
              <p:nvPr/>
            </p:nvSpPr>
            <p:spPr bwMode="auto">
              <a:xfrm>
                <a:off x="5947547" y="3171674"/>
                <a:ext cx="38680" cy="37369"/>
              </a:xfrm>
              <a:custGeom>
                <a:avLst/>
                <a:gdLst/>
                <a:ahLst/>
                <a:cxnLst>
                  <a:cxn ang="0">
                    <a:pos x="4" y="0"/>
                  </a:cxn>
                  <a:cxn ang="0">
                    <a:pos x="0" y="7"/>
                  </a:cxn>
                  <a:cxn ang="0">
                    <a:pos x="13" y="24"/>
                  </a:cxn>
                  <a:cxn ang="0">
                    <a:pos x="25" y="3"/>
                  </a:cxn>
                  <a:cxn ang="0">
                    <a:pos x="4" y="0"/>
                  </a:cxn>
                </a:cxnLst>
                <a:rect l="0" t="0" r="r" b="b"/>
                <a:pathLst>
                  <a:path w="25" h="24">
                    <a:moveTo>
                      <a:pt x="4" y="0"/>
                    </a:moveTo>
                    <a:cubicBezTo>
                      <a:pt x="3" y="3"/>
                      <a:pt x="2" y="5"/>
                      <a:pt x="0" y="7"/>
                    </a:cubicBezTo>
                    <a:cubicBezTo>
                      <a:pt x="13" y="24"/>
                      <a:pt x="13" y="24"/>
                      <a:pt x="13" y="24"/>
                    </a:cubicBezTo>
                    <a:cubicBezTo>
                      <a:pt x="19" y="18"/>
                      <a:pt x="23" y="11"/>
                      <a:pt x="25" y="3"/>
                    </a:cubicBezTo>
                    <a:lnTo>
                      <a:pt x="4" y="0"/>
                    </a:lnTo>
                    <a:close/>
                  </a:path>
                </a:pathLst>
              </a:custGeom>
              <a:solidFill>
                <a:srgbClr val="A6DAE9"/>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6" name="Freeform 67"/>
              <p:cNvSpPr>
                <a:spLocks/>
              </p:cNvSpPr>
              <p:nvPr/>
            </p:nvSpPr>
            <p:spPr bwMode="auto">
              <a:xfrm>
                <a:off x="5933124" y="3105459"/>
                <a:ext cx="54414" cy="60314"/>
              </a:xfrm>
              <a:custGeom>
                <a:avLst/>
                <a:gdLst/>
                <a:ahLst/>
                <a:cxnLst>
                  <a:cxn ang="0">
                    <a:pos x="0" y="22"/>
                  </a:cxn>
                  <a:cxn ang="0">
                    <a:pos x="14" y="36"/>
                  </a:cxn>
                  <a:cxn ang="0">
                    <a:pos x="35" y="39"/>
                  </a:cxn>
                  <a:cxn ang="0">
                    <a:pos x="35" y="38"/>
                  </a:cxn>
                  <a:cxn ang="0">
                    <a:pos x="0" y="0"/>
                  </a:cxn>
                  <a:cxn ang="0">
                    <a:pos x="0" y="22"/>
                  </a:cxn>
                </a:cxnLst>
                <a:rect l="0" t="0" r="r" b="b"/>
                <a:pathLst>
                  <a:path w="35" h="39">
                    <a:moveTo>
                      <a:pt x="0" y="22"/>
                    </a:moveTo>
                    <a:cubicBezTo>
                      <a:pt x="7" y="23"/>
                      <a:pt x="13" y="29"/>
                      <a:pt x="14" y="36"/>
                    </a:cubicBezTo>
                    <a:cubicBezTo>
                      <a:pt x="35" y="39"/>
                      <a:pt x="35" y="39"/>
                      <a:pt x="35" y="39"/>
                    </a:cubicBezTo>
                    <a:cubicBezTo>
                      <a:pt x="35" y="39"/>
                      <a:pt x="35" y="38"/>
                      <a:pt x="35" y="38"/>
                    </a:cubicBezTo>
                    <a:cubicBezTo>
                      <a:pt x="35" y="18"/>
                      <a:pt x="20" y="2"/>
                      <a:pt x="0" y="0"/>
                    </a:cubicBezTo>
                    <a:lnTo>
                      <a:pt x="0" y="22"/>
                    </a:lnTo>
                    <a:close/>
                  </a:path>
                </a:pathLst>
              </a:custGeom>
              <a:solidFill>
                <a:srgbClr val="F99B1C"/>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7" name="Freeform 68"/>
              <p:cNvSpPr>
                <a:spLocks/>
              </p:cNvSpPr>
              <p:nvPr/>
            </p:nvSpPr>
            <p:spPr bwMode="auto">
              <a:xfrm>
                <a:off x="5880677" y="3105459"/>
                <a:ext cx="41958" cy="41958"/>
              </a:xfrm>
              <a:custGeom>
                <a:avLst/>
                <a:gdLst/>
                <a:ahLst/>
                <a:cxnLst>
                  <a:cxn ang="0">
                    <a:pos x="18" y="27"/>
                  </a:cxn>
                  <a:cxn ang="0">
                    <a:pos x="27" y="22"/>
                  </a:cxn>
                  <a:cxn ang="0">
                    <a:pos x="27" y="0"/>
                  </a:cxn>
                  <a:cxn ang="0">
                    <a:pos x="0" y="16"/>
                  </a:cxn>
                  <a:cxn ang="0">
                    <a:pos x="18" y="27"/>
                  </a:cxn>
                </a:cxnLst>
                <a:rect l="0" t="0" r="r" b="b"/>
                <a:pathLst>
                  <a:path w="27" h="27">
                    <a:moveTo>
                      <a:pt x="18" y="27"/>
                    </a:moveTo>
                    <a:cubicBezTo>
                      <a:pt x="21" y="24"/>
                      <a:pt x="24" y="22"/>
                      <a:pt x="27" y="22"/>
                    </a:cubicBezTo>
                    <a:cubicBezTo>
                      <a:pt x="27" y="0"/>
                      <a:pt x="27" y="0"/>
                      <a:pt x="27" y="0"/>
                    </a:cubicBezTo>
                    <a:cubicBezTo>
                      <a:pt x="16" y="1"/>
                      <a:pt x="6" y="7"/>
                      <a:pt x="0" y="16"/>
                    </a:cubicBezTo>
                    <a:lnTo>
                      <a:pt x="18" y="27"/>
                    </a:lnTo>
                    <a:close/>
                  </a:path>
                </a:pathLst>
              </a:custGeom>
              <a:solidFill>
                <a:srgbClr val="15B0B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8" name="Freeform 69"/>
              <p:cNvSpPr>
                <a:spLocks/>
              </p:cNvSpPr>
              <p:nvPr/>
            </p:nvSpPr>
            <p:spPr bwMode="auto">
              <a:xfrm>
                <a:off x="5870188" y="3139550"/>
                <a:ext cx="87849" cy="83260"/>
              </a:xfrm>
              <a:custGeom>
                <a:avLst/>
                <a:gdLst/>
                <a:ahLst/>
                <a:cxnLst>
                  <a:cxn ang="0">
                    <a:pos x="45" y="32"/>
                  </a:cxn>
                  <a:cxn ang="0">
                    <a:pos x="38" y="33"/>
                  </a:cxn>
                  <a:cxn ang="0">
                    <a:pos x="21" y="16"/>
                  </a:cxn>
                  <a:cxn ang="0">
                    <a:pos x="22" y="11"/>
                  </a:cxn>
                  <a:cxn ang="0">
                    <a:pos x="4" y="0"/>
                  </a:cxn>
                  <a:cxn ang="0">
                    <a:pos x="0" y="16"/>
                  </a:cxn>
                  <a:cxn ang="0">
                    <a:pos x="38" y="54"/>
                  </a:cxn>
                  <a:cxn ang="0">
                    <a:pos x="57" y="49"/>
                  </a:cxn>
                  <a:cxn ang="0">
                    <a:pos x="45" y="32"/>
                  </a:cxn>
                </a:cxnLst>
                <a:rect l="0" t="0" r="r" b="b"/>
                <a:pathLst>
                  <a:path w="57" h="54">
                    <a:moveTo>
                      <a:pt x="45" y="32"/>
                    </a:moveTo>
                    <a:cubicBezTo>
                      <a:pt x="43" y="32"/>
                      <a:pt x="40" y="33"/>
                      <a:pt x="38" y="33"/>
                    </a:cubicBezTo>
                    <a:cubicBezTo>
                      <a:pt x="29" y="33"/>
                      <a:pt x="21" y="25"/>
                      <a:pt x="21" y="16"/>
                    </a:cubicBezTo>
                    <a:cubicBezTo>
                      <a:pt x="21" y="14"/>
                      <a:pt x="21" y="12"/>
                      <a:pt x="22" y="11"/>
                    </a:cubicBezTo>
                    <a:cubicBezTo>
                      <a:pt x="4" y="0"/>
                      <a:pt x="4" y="0"/>
                      <a:pt x="4" y="0"/>
                    </a:cubicBezTo>
                    <a:cubicBezTo>
                      <a:pt x="1" y="5"/>
                      <a:pt x="0" y="10"/>
                      <a:pt x="0" y="16"/>
                    </a:cubicBezTo>
                    <a:cubicBezTo>
                      <a:pt x="0" y="37"/>
                      <a:pt x="17" y="54"/>
                      <a:pt x="38" y="54"/>
                    </a:cubicBezTo>
                    <a:cubicBezTo>
                      <a:pt x="45" y="54"/>
                      <a:pt x="51" y="52"/>
                      <a:pt x="57" y="49"/>
                    </a:cubicBezTo>
                    <a:lnTo>
                      <a:pt x="45" y="32"/>
                    </a:lnTo>
                    <a:close/>
                  </a:path>
                </a:pathLst>
              </a:custGeom>
              <a:solidFill>
                <a:srgbClr val="2C5871"/>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49" name="Rectangle 70"/>
              <p:cNvSpPr>
                <a:spLocks noChangeArrowheads="1"/>
              </p:cNvSpPr>
              <p:nvPr/>
            </p:nvSpPr>
            <p:spPr bwMode="auto">
              <a:xfrm>
                <a:off x="6013762" y="3105459"/>
                <a:ext cx="142918" cy="15079"/>
              </a:xfrm>
              <a:prstGeom prst="rect">
                <a:avLst/>
              </a:prstGeom>
              <a:solidFill>
                <a:srgbClr val="15B0BF"/>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50" name="Rectangle 71"/>
              <p:cNvSpPr>
                <a:spLocks noChangeArrowheads="1"/>
              </p:cNvSpPr>
              <p:nvPr/>
            </p:nvSpPr>
            <p:spPr bwMode="auto">
              <a:xfrm>
                <a:off x="6013762" y="3152006"/>
                <a:ext cx="142918" cy="13767"/>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51" name="Rectangle 72"/>
              <p:cNvSpPr>
                <a:spLocks noChangeArrowheads="1"/>
              </p:cNvSpPr>
              <p:nvPr/>
            </p:nvSpPr>
            <p:spPr bwMode="auto">
              <a:xfrm>
                <a:off x="6013762" y="3196586"/>
                <a:ext cx="142918" cy="15734"/>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52" name="Rectangle 73"/>
              <p:cNvSpPr>
                <a:spLocks noChangeArrowheads="1"/>
              </p:cNvSpPr>
              <p:nvPr/>
            </p:nvSpPr>
            <p:spPr bwMode="auto">
              <a:xfrm>
                <a:off x="6013762" y="3290991"/>
                <a:ext cx="98994" cy="14423"/>
              </a:xfrm>
              <a:prstGeom prst="rect">
                <a:avLst/>
              </a:prstGeom>
              <a:solidFill>
                <a:srgbClr val="15B0BF"/>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53" name="Rectangle 74"/>
              <p:cNvSpPr>
                <a:spLocks noChangeArrowheads="1"/>
              </p:cNvSpPr>
              <p:nvPr/>
            </p:nvSpPr>
            <p:spPr bwMode="auto">
              <a:xfrm>
                <a:off x="6013762" y="3336227"/>
                <a:ext cx="142918" cy="15079"/>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54" name="Rectangle 75"/>
              <p:cNvSpPr>
                <a:spLocks noChangeArrowheads="1"/>
              </p:cNvSpPr>
              <p:nvPr/>
            </p:nvSpPr>
            <p:spPr bwMode="auto">
              <a:xfrm>
                <a:off x="6013762" y="3382773"/>
                <a:ext cx="142918" cy="13767"/>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grpSp>
        <p:cxnSp>
          <p:nvCxnSpPr>
            <p:cNvPr id="29" name="Curved Connector 28"/>
            <p:cNvCxnSpPr>
              <a:stCxn id="133" idx="6"/>
              <a:endCxn id="135" idx="2"/>
            </p:cNvCxnSpPr>
            <p:nvPr/>
          </p:nvCxnSpPr>
          <p:spPr>
            <a:xfrm flipH="1">
              <a:off x="4899295" y="1998925"/>
              <a:ext cx="87276" cy="1436957"/>
            </a:xfrm>
            <a:prstGeom prst="curvedConnector3">
              <a:avLst>
                <a:gd name="adj1" fmla="val -498910"/>
              </a:avLst>
            </a:prstGeom>
            <a:ln w="28575">
              <a:solidFill>
                <a:schemeClr val="accent5">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0" name="Group 29"/>
            <p:cNvGrpSpPr>
              <a:grpSpLocks noChangeAspect="1"/>
            </p:cNvGrpSpPr>
            <p:nvPr/>
          </p:nvGrpSpPr>
          <p:grpSpPr>
            <a:xfrm rot="10800000">
              <a:off x="4444241" y="3206684"/>
              <a:ext cx="455053" cy="576000"/>
              <a:chOff x="4206481" y="3797300"/>
              <a:chExt cx="814139" cy="1030528"/>
            </a:xfrm>
          </p:grpSpPr>
          <p:sp>
            <p:nvSpPr>
              <p:cNvPr id="135" name="Oval 134"/>
              <p:cNvSpPr>
                <a:spLocks noChangeArrowheads="1"/>
              </p:cNvSpPr>
              <p:nvPr/>
            </p:nvSpPr>
            <p:spPr bwMode="auto">
              <a:xfrm>
                <a:off x="4206481" y="4007710"/>
                <a:ext cx="814139" cy="820118"/>
              </a:xfrm>
              <a:prstGeom prst="ellipse">
                <a:avLst/>
              </a:prstGeom>
              <a:solidFill>
                <a:schemeClr val="accent5"/>
              </a:solidFill>
              <a:ln w="9525">
                <a:noFill/>
                <a:round/>
                <a:headEnd/>
                <a:tailEnd/>
              </a:ln>
              <a:extLst/>
            </p:spPr>
            <p:txBody>
              <a:bodyPr vert="horz" wrap="square" lIns="91440" tIns="45720" rIns="91440" bIns="45720" numCol="1" anchor="t" anchorCtr="0" compatLnSpc="1">
                <a:prstTxWarp prst="textNoShape">
                  <a:avLst/>
                </a:prstTxWarp>
              </a:bodyPr>
              <a:lstStyle/>
              <a:p>
                <a:endParaRPr lang="en-IN" dirty="0"/>
              </a:p>
            </p:txBody>
          </p:sp>
          <p:sp>
            <p:nvSpPr>
              <p:cNvPr id="136" name="Freeform 135"/>
              <p:cNvSpPr>
                <a:spLocks noEditPoints="1"/>
              </p:cNvSpPr>
              <p:nvPr/>
            </p:nvSpPr>
            <p:spPr bwMode="auto">
              <a:xfrm>
                <a:off x="4226805" y="4028034"/>
                <a:ext cx="774688" cy="779471"/>
              </a:xfrm>
              <a:custGeom>
                <a:avLst/>
                <a:gdLst>
                  <a:gd name="T0" fmla="*/ 137 w 274"/>
                  <a:gd name="T1" fmla="*/ 274 h 274"/>
                  <a:gd name="T2" fmla="*/ 0 w 274"/>
                  <a:gd name="T3" fmla="*/ 137 h 274"/>
                  <a:gd name="T4" fmla="*/ 137 w 274"/>
                  <a:gd name="T5" fmla="*/ 0 h 274"/>
                  <a:gd name="T6" fmla="*/ 274 w 274"/>
                  <a:gd name="T7" fmla="*/ 137 h 274"/>
                  <a:gd name="T8" fmla="*/ 137 w 274"/>
                  <a:gd name="T9" fmla="*/ 274 h 274"/>
                  <a:gd name="T10" fmla="*/ 137 w 274"/>
                  <a:gd name="T11" fmla="*/ 4 h 274"/>
                  <a:gd name="T12" fmla="*/ 4 w 274"/>
                  <a:gd name="T13" fmla="*/ 137 h 274"/>
                  <a:gd name="T14" fmla="*/ 137 w 274"/>
                  <a:gd name="T15" fmla="*/ 270 h 274"/>
                  <a:gd name="T16" fmla="*/ 270 w 274"/>
                  <a:gd name="T17" fmla="*/ 137 h 274"/>
                  <a:gd name="T18" fmla="*/ 137 w 274"/>
                  <a:gd name="T19" fmla="*/ 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274"/>
                    </a:moveTo>
                    <a:cubicBezTo>
                      <a:pt x="62" y="274"/>
                      <a:pt x="0" y="213"/>
                      <a:pt x="0" y="137"/>
                    </a:cubicBezTo>
                    <a:cubicBezTo>
                      <a:pt x="0" y="61"/>
                      <a:pt x="62" y="0"/>
                      <a:pt x="137" y="0"/>
                    </a:cubicBezTo>
                    <a:cubicBezTo>
                      <a:pt x="213" y="0"/>
                      <a:pt x="274" y="61"/>
                      <a:pt x="274" y="137"/>
                    </a:cubicBezTo>
                    <a:cubicBezTo>
                      <a:pt x="274" y="213"/>
                      <a:pt x="213" y="274"/>
                      <a:pt x="137" y="274"/>
                    </a:cubicBezTo>
                    <a:close/>
                    <a:moveTo>
                      <a:pt x="137" y="4"/>
                    </a:moveTo>
                    <a:cubicBezTo>
                      <a:pt x="64" y="4"/>
                      <a:pt x="4" y="64"/>
                      <a:pt x="4" y="137"/>
                    </a:cubicBezTo>
                    <a:cubicBezTo>
                      <a:pt x="4" y="210"/>
                      <a:pt x="64" y="270"/>
                      <a:pt x="137" y="270"/>
                    </a:cubicBezTo>
                    <a:cubicBezTo>
                      <a:pt x="210" y="270"/>
                      <a:pt x="270" y="210"/>
                      <a:pt x="270" y="137"/>
                    </a:cubicBezTo>
                    <a:cubicBezTo>
                      <a:pt x="270" y="64"/>
                      <a:pt x="210" y="4"/>
                      <a:pt x="1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37" name="Oval 26"/>
              <p:cNvSpPr>
                <a:spLocks noChangeArrowheads="1"/>
              </p:cNvSpPr>
              <p:nvPr/>
            </p:nvSpPr>
            <p:spPr bwMode="auto">
              <a:xfrm>
                <a:off x="4583066" y="3797300"/>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31" name="Group 30"/>
            <p:cNvGrpSpPr/>
            <p:nvPr/>
          </p:nvGrpSpPr>
          <p:grpSpPr>
            <a:xfrm>
              <a:off x="4446572" y="1728925"/>
              <a:ext cx="540000" cy="540000"/>
              <a:chOff x="3053069" y="1511369"/>
              <a:chExt cx="540000" cy="540000"/>
            </a:xfrm>
          </p:grpSpPr>
          <p:grpSp>
            <p:nvGrpSpPr>
              <p:cNvPr id="120" name="Group 119"/>
              <p:cNvGrpSpPr>
                <a:grpSpLocks noChangeAspect="1"/>
              </p:cNvGrpSpPr>
              <p:nvPr/>
            </p:nvGrpSpPr>
            <p:grpSpPr>
              <a:xfrm>
                <a:off x="3053069" y="1511369"/>
                <a:ext cx="540000" cy="540000"/>
                <a:chOff x="6735567" y="2773732"/>
                <a:chExt cx="879800" cy="879800"/>
              </a:xfrm>
            </p:grpSpPr>
            <p:sp>
              <p:nvSpPr>
                <p:cNvPr id="133" name="Oval 19"/>
                <p:cNvSpPr>
                  <a:spLocks noChangeArrowheads="1"/>
                </p:cNvSpPr>
                <p:nvPr/>
              </p:nvSpPr>
              <p:spPr bwMode="auto">
                <a:xfrm>
                  <a:off x="6735567" y="2773732"/>
                  <a:ext cx="879800" cy="879800"/>
                </a:xfrm>
                <a:prstGeom prst="ellipse">
                  <a:avLst/>
                </a:prstGeom>
                <a:solidFill>
                  <a:srgbClr val="F8CF02"/>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34" name="Freeform 578"/>
                <p:cNvSpPr>
                  <a:spLocks/>
                </p:cNvSpPr>
                <p:nvPr/>
              </p:nvSpPr>
              <p:spPr bwMode="auto">
                <a:xfrm>
                  <a:off x="6888973" y="3073763"/>
                  <a:ext cx="719836" cy="575179"/>
                </a:xfrm>
                <a:custGeom>
                  <a:avLst/>
                  <a:gdLst/>
                  <a:ahLst/>
                  <a:cxnLst>
                    <a:cxn ang="0">
                      <a:pos x="345" y="52"/>
                    </a:cxn>
                    <a:cxn ang="0">
                      <a:pos x="334" y="45"/>
                    </a:cxn>
                    <a:cxn ang="0">
                      <a:pos x="285" y="45"/>
                    </a:cxn>
                    <a:cxn ang="0">
                      <a:pos x="244" y="4"/>
                    </a:cxn>
                    <a:cxn ang="0">
                      <a:pos x="243" y="4"/>
                    </a:cxn>
                    <a:cxn ang="0">
                      <a:pos x="243" y="3"/>
                    </a:cxn>
                    <a:cxn ang="0">
                      <a:pos x="243" y="3"/>
                    </a:cxn>
                    <a:cxn ang="0">
                      <a:pos x="235" y="0"/>
                    </a:cxn>
                    <a:cxn ang="0">
                      <a:pos x="12" y="0"/>
                    </a:cxn>
                    <a:cxn ang="0">
                      <a:pos x="0" y="13"/>
                    </a:cxn>
                    <a:cxn ang="0">
                      <a:pos x="0" y="156"/>
                    </a:cxn>
                    <a:cxn ang="0">
                      <a:pos x="4" y="165"/>
                    </a:cxn>
                    <a:cxn ang="0">
                      <a:pos x="4" y="165"/>
                    </a:cxn>
                    <a:cxn ang="0">
                      <a:pos x="35" y="197"/>
                    </a:cxn>
                    <a:cxn ang="0">
                      <a:pos x="35" y="215"/>
                    </a:cxn>
                    <a:cxn ang="0">
                      <a:pos x="34" y="216"/>
                    </a:cxn>
                    <a:cxn ang="0">
                      <a:pos x="228" y="409"/>
                    </a:cxn>
                    <a:cxn ang="0">
                      <a:pos x="465" y="172"/>
                    </a:cxn>
                    <a:cxn ang="0">
                      <a:pos x="345" y="52"/>
                    </a:cxn>
                  </a:cxnLst>
                  <a:rect l="0" t="0" r="r" b="b"/>
                  <a:pathLst>
                    <a:path w="465" h="409">
                      <a:moveTo>
                        <a:pt x="345" y="52"/>
                      </a:moveTo>
                      <a:cubicBezTo>
                        <a:pt x="343" y="48"/>
                        <a:pt x="339" y="45"/>
                        <a:pt x="334" y="45"/>
                      </a:cubicBezTo>
                      <a:cubicBezTo>
                        <a:pt x="285" y="45"/>
                        <a:pt x="285" y="45"/>
                        <a:pt x="285" y="45"/>
                      </a:cubicBezTo>
                      <a:cubicBezTo>
                        <a:pt x="244" y="4"/>
                        <a:pt x="244" y="4"/>
                        <a:pt x="244" y="4"/>
                      </a:cubicBezTo>
                      <a:cubicBezTo>
                        <a:pt x="244" y="4"/>
                        <a:pt x="243" y="4"/>
                        <a:pt x="243" y="4"/>
                      </a:cubicBezTo>
                      <a:cubicBezTo>
                        <a:pt x="243" y="3"/>
                        <a:pt x="243" y="3"/>
                        <a:pt x="243" y="3"/>
                      </a:cubicBezTo>
                      <a:cubicBezTo>
                        <a:pt x="243" y="3"/>
                        <a:pt x="243" y="3"/>
                        <a:pt x="243" y="3"/>
                      </a:cubicBezTo>
                      <a:cubicBezTo>
                        <a:pt x="241" y="1"/>
                        <a:pt x="238" y="0"/>
                        <a:pt x="235" y="0"/>
                      </a:cubicBezTo>
                      <a:cubicBezTo>
                        <a:pt x="12" y="0"/>
                        <a:pt x="12" y="0"/>
                        <a:pt x="12" y="0"/>
                      </a:cubicBezTo>
                      <a:cubicBezTo>
                        <a:pt x="6" y="0"/>
                        <a:pt x="0" y="6"/>
                        <a:pt x="0" y="13"/>
                      </a:cubicBezTo>
                      <a:cubicBezTo>
                        <a:pt x="0" y="156"/>
                        <a:pt x="0" y="156"/>
                        <a:pt x="0" y="156"/>
                      </a:cubicBezTo>
                      <a:cubicBezTo>
                        <a:pt x="0" y="159"/>
                        <a:pt x="2" y="163"/>
                        <a:pt x="4" y="165"/>
                      </a:cubicBezTo>
                      <a:cubicBezTo>
                        <a:pt x="4" y="165"/>
                        <a:pt x="4" y="165"/>
                        <a:pt x="4" y="165"/>
                      </a:cubicBezTo>
                      <a:cubicBezTo>
                        <a:pt x="35" y="197"/>
                        <a:pt x="35" y="197"/>
                        <a:pt x="35" y="197"/>
                      </a:cubicBezTo>
                      <a:cubicBezTo>
                        <a:pt x="35" y="215"/>
                        <a:pt x="35" y="215"/>
                        <a:pt x="35" y="215"/>
                      </a:cubicBezTo>
                      <a:cubicBezTo>
                        <a:pt x="34" y="216"/>
                        <a:pt x="34" y="216"/>
                        <a:pt x="34" y="216"/>
                      </a:cubicBezTo>
                      <a:cubicBezTo>
                        <a:pt x="228" y="409"/>
                        <a:pt x="228" y="409"/>
                        <a:pt x="228" y="409"/>
                      </a:cubicBezTo>
                      <a:cubicBezTo>
                        <a:pt x="350" y="390"/>
                        <a:pt x="446" y="294"/>
                        <a:pt x="465" y="172"/>
                      </a:cubicBezTo>
                      <a:lnTo>
                        <a:pt x="345" y="52"/>
                      </a:lnTo>
                      <a:close/>
                    </a:path>
                  </a:pathLst>
                </a:custGeom>
                <a:solidFill>
                  <a:srgbClr val="D4B102"/>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grpSp>
          <p:grpSp>
            <p:nvGrpSpPr>
              <p:cNvPr id="121" name="Group 120"/>
              <p:cNvGrpSpPr/>
              <p:nvPr/>
            </p:nvGrpSpPr>
            <p:grpSpPr>
              <a:xfrm>
                <a:off x="3071917" y="1589492"/>
                <a:ext cx="495039" cy="430244"/>
                <a:chOff x="7331075" y="4645025"/>
                <a:chExt cx="1087438" cy="989013"/>
              </a:xfrm>
              <a:solidFill>
                <a:schemeClr val="bg1"/>
              </a:solidFill>
            </p:grpSpPr>
            <p:sp>
              <p:nvSpPr>
                <p:cNvPr id="122" name="Freeform 212"/>
                <p:cNvSpPr>
                  <a:spLocks/>
                </p:cNvSpPr>
                <p:nvPr/>
              </p:nvSpPr>
              <p:spPr bwMode="auto">
                <a:xfrm>
                  <a:off x="7331075" y="4645025"/>
                  <a:ext cx="1087438" cy="989013"/>
                </a:xfrm>
                <a:custGeom>
                  <a:avLst/>
                  <a:gdLst/>
                  <a:ahLst/>
                  <a:cxnLst>
                    <a:cxn ang="0">
                      <a:pos x="502" y="90"/>
                    </a:cxn>
                    <a:cxn ang="0">
                      <a:pos x="443" y="449"/>
                    </a:cxn>
                    <a:cxn ang="0">
                      <a:pos x="83" y="390"/>
                    </a:cxn>
                    <a:cxn ang="0">
                      <a:pos x="142" y="30"/>
                    </a:cxn>
                    <a:cxn ang="0">
                      <a:pos x="163" y="17"/>
                    </a:cxn>
                    <a:cxn ang="0">
                      <a:pos x="161" y="45"/>
                    </a:cxn>
                    <a:cxn ang="0">
                      <a:pos x="156" y="49"/>
                    </a:cxn>
                    <a:cxn ang="0">
                      <a:pos x="101" y="377"/>
                    </a:cxn>
                    <a:cxn ang="0">
                      <a:pos x="430" y="431"/>
                    </a:cxn>
                    <a:cxn ang="0">
                      <a:pos x="484" y="103"/>
                    </a:cxn>
                    <a:cxn ang="0">
                      <a:pos x="411" y="37"/>
                    </a:cxn>
                    <a:cxn ang="0">
                      <a:pos x="400" y="51"/>
                    </a:cxn>
                    <a:cxn ang="0">
                      <a:pos x="381" y="0"/>
                    </a:cxn>
                    <a:cxn ang="0">
                      <a:pos x="435" y="4"/>
                    </a:cxn>
                    <a:cxn ang="0">
                      <a:pos x="424" y="18"/>
                    </a:cxn>
                    <a:cxn ang="0">
                      <a:pos x="502" y="90"/>
                    </a:cxn>
                  </a:cxnLst>
                  <a:rect l="0" t="0" r="r" b="b"/>
                  <a:pathLst>
                    <a:path w="585" h="532">
                      <a:moveTo>
                        <a:pt x="502" y="90"/>
                      </a:moveTo>
                      <a:cubicBezTo>
                        <a:pt x="585" y="205"/>
                        <a:pt x="558" y="366"/>
                        <a:pt x="443" y="449"/>
                      </a:cubicBezTo>
                      <a:cubicBezTo>
                        <a:pt x="327" y="532"/>
                        <a:pt x="166" y="506"/>
                        <a:pt x="83" y="390"/>
                      </a:cubicBezTo>
                      <a:cubicBezTo>
                        <a:pt x="0" y="274"/>
                        <a:pt x="27" y="113"/>
                        <a:pt x="142" y="30"/>
                      </a:cubicBezTo>
                      <a:cubicBezTo>
                        <a:pt x="149" y="26"/>
                        <a:pt x="156" y="21"/>
                        <a:pt x="163" y="17"/>
                      </a:cubicBezTo>
                      <a:cubicBezTo>
                        <a:pt x="161" y="45"/>
                        <a:pt x="161" y="45"/>
                        <a:pt x="161" y="45"/>
                      </a:cubicBezTo>
                      <a:cubicBezTo>
                        <a:pt x="159" y="46"/>
                        <a:pt x="157" y="47"/>
                        <a:pt x="156" y="49"/>
                      </a:cubicBezTo>
                      <a:cubicBezTo>
                        <a:pt x="50" y="124"/>
                        <a:pt x="26" y="271"/>
                        <a:pt x="101" y="377"/>
                      </a:cubicBezTo>
                      <a:cubicBezTo>
                        <a:pt x="177" y="482"/>
                        <a:pt x="324" y="507"/>
                        <a:pt x="430" y="431"/>
                      </a:cubicBezTo>
                      <a:cubicBezTo>
                        <a:pt x="535" y="355"/>
                        <a:pt x="559" y="208"/>
                        <a:pt x="484" y="103"/>
                      </a:cubicBezTo>
                      <a:cubicBezTo>
                        <a:pt x="464" y="75"/>
                        <a:pt x="439" y="53"/>
                        <a:pt x="411" y="37"/>
                      </a:cubicBezTo>
                      <a:cubicBezTo>
                        <a:pt x="400" y="51"/>
                        <a:pt x="400" y="51"/>
                        <a:pt x="400" y="51"/>
                      </a:cubicBezTo>
                      <a:cubicBezTo>
                        <a:pt x="381" y="0"/>
                        <a:pt x="381" y="0"/>
                        <a:pt x="381" y="0"/>
                      </a:cubicBezTo>
                      <a:cubicBezTo>
                        <a:pt x="435" y="4"/>
                        <a:pt x="435" y="4"/>
                        <a:pt x="435" y="4"/>
                      </a:cubicBezTo>
                      <a:cubicBezTo>
                        <a:pt x="424" y="18"/>
                        <a:pt x="424" y="18"/>
                        <a:pt x="424" y="18"/>
                      </a:cubicBezTo>
                      <a:cubicBezTo>
                        <a:pt x="454" y="36"/>
                        <a:pt x="481" y="60"/>
                        <a:pt x="502" y="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3" name="Freeform 213"/>
                <p:cNvSpPr>
                  <a:spLocks/>
                </p:cNvSpPr>
                <p:nvPr/>
              </p:nvSpPr>
              <p:spPr bwMode="auto">
                <a:xfrm>
                  <a:off x="7986713" y="5102225"/>
                  <a:ext cx="273050" cy="238125"/>
                </a:xfrm>
                <a:custGeom>
                  <a:avLst/>
                  <a:gdLst/>
                  <a:ahLst/>
                  <a:cxnLst>
                    <a:cxn ang="0">
                      <a:pos x="147" y="42"/>
                    </a:cxn>
                    <a:cxn ang="0">
                      <a:pos x="147" y="82"/>
                    </a:cxn>
                    <a:cxn ang="0">
                      <a:pos x="70" y="128"/>
                    </a:cxn>
                    <a:cxn ang="0">
                      <a:pos x="61" y="128"/>
                    </a:cxn>
                    <a:cxn ang="0">
                      <a:pos x="36" y="126"/>
                    </a:cxn>
                    <a:cxn ang="0">
                      <a:pos x="41" y="111"/>
                    </a:cxn>
                    <a:cxn ang="0">
                      <a:pos x="41" y="61"/>
                    </a:cxn>
                    <a:cxn ang="0">
                      <a:pos x="0" y="15"/>
                    </a:cxn>
                    <a:cxn ang="0">
                      <a:pos x="32" y="0"/>
                    </a:cxn>
                    <a:cxn ang="0">
                      <a:pos x="66" y="17"/>
                    </a:cxn>
                    <a:cxn ang="0">
                      <a:pos x="99" y="0"/>
                    </a:cxn>
                    <a:cxn ang="0">
                      <a:pos x="147" y="42"/>
                    </a:cxn>
                  </a:cxnLst>
                  <a:rect l="0" t="0" r="r" b="b"/>
                  <a:pathLst>
                    <a:path w="147" h="128">
                      <a:moveTo>
                        <a:pt x="147" y="42"/>
                      </a:moveTo>
                      <a:cubicBezTo>
                        <a:pt x="147" y="82"/>
                        <a:pt x="147" y="82"/>
                        <a:pt x="147" y="82"/>
                      </a:cubicBezTo>
                      <a:cubicBezTo>
                        <a:pt x="147" y="82"/>
                        <a:pt x="143" y="128"/>
                        <a:pt x="70" y="128"/>
                      </a:cubicBezTo>
                      <a:cubicBezTo>
                        <a:pt x="61" y="128"/>
                        <a:pt x="61" y="128"/>
                        <a:pt x="61" y="128"/>
                      </a:cubicBezTo>
                      <a:cubicBezTo>
                        <a:pt x="52" y="128"/>
                        <a:pt x="43" y="128"/>
                        <a:pt x="36" y="126"/>
                      </a:cubicBezTo>
                      <a:cubicBezTo>
                        <a:pt x="40" y="118"/>
                        <a:pt x="41" y="111"/>
                        <a:pt x="41" y="111"/>
                      </a:cubicBezTo>
                      <a:cubicBezTo>
                        <a:pt x="41" y="111"/>
                        <a:pt x="41" y="111"/>
                        <a:pt x="41" y="61"/>
                      </a:cubicBezTo>
                      <a:cubicBezTo>
                        <a:pt x="41" y="38"/>
                        <a:pt x="21" y="24"/>
                        <a:pt x="0" y="15"/>
                      </a:cubicBezTo>
                      <a:cubicBezTo>
                        <a:pt x="9" y="8"/>
                        <a:pt x="21" y="4"/>
                        <a:pt x="32" y="0"/>
                      </a:cubicBezTo>
                      <a:cubicBezTo>
                        <a:pt x="38" y="10"/>
                        <a:pt x="51" y="17"/>
                        <a:pt x="66" y="17"/>
                      </a:cubicBezTo>
                      <a:cubicBezTo>
                        <a:pt x="81" y="17"/>
                        <a:pt x="94" y="10"/>
                        <a:pt x="99" y="0"/>
                      </a:cubicBezTo>
                      <a:cubicBezTo>
                        <a:pt x="121" y="6"/>
                        <a:pt x="147" y="18"/>
                        <a:pt x="147" y="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4" name="Freeform 214"/>
                <p:cNvSpPr>
                  <a:spLocks/>
                </p:cNvSpPr>
                <p:nvPr/>
              </p:nvSpPr>
              <p:spPr bwMode="auto">
                <a:xfrm>
                  <a:off x="8048625" y="4930775"/>
                  <a:ext cx="122238" cy="169863"/>
                </a:xfrm>
                <a:custGeom>
                  <a:avLst/>
                  <a:gdLst/>
                  <a:ahLst/>
                  <a:cxnLst>
                    <a:cxn ang="0">
                      <a:pos x="33" y="0"/>
                    </a:cxn>
                    <a:cxn ang="0">
                      <a:pos x="66" y="46"/>
                    </a:cxn>
                    <a:cxn ang="0">
                      <a:pos x="33" y="91"/>
                    </a:cxn>
                    <a:cxn ang="0">
                      <a:pos x="0" y="46"/>
                    </a:cxn>
                    <a:cxn ang="0">
                      <a:pos x="33" y="0"/>
                    </a:cxn>
                  </a:cxnLst>
                  <a:rect l="0" t="0" r="r" b="b"/>
                  <a:pathLst>
                    <a:path w="66" h="91">
                      <a:moveTo>
                        <a:pt x="33" y="0"/>
                      </a:moveTo>
                      <a:cubicBezTo>
                        <a:pt x="62" y="0"/>
                        <a:pt x="66" y="20"/>
                        <a:pt x="66" y="46"/>
                      </a:cubicBezTo>
                      <a:cubicBezTo>
                        <a:pt x="66" y="71"/>
                        <a:pt x="45" y="91"/>
                        <a:pt x="33" y="91"/>
                      </a:cubicBezTo>
                      <a:cubicBezTo>
                        <a:pt x="21" y="91"/>
                        <a:pt x="0" y="71"/>
                        <a:pt x="0" y="46"/>
                      </a:cubicBezTo>
                      <a:cubicBezTo>
                        <a:pt x="0" y="20"/>
                        <a:pt x="4" y="0"/>
                        <a:pt x="3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5" name="Freeform 215"/>
                <p:cNvSpPr>
                  <a:spLocks/>
                </p:cNvSpPr>
                <p:nvPr/>
              </p:nvSpPr>
              <p:spPr bwMode="auto">
                <a:xfrm>
                  <a:off x="8002588" y="4800600"/>
                  <a:ext cx="82550" cy="115888"/>
                </a:xfrm>
                <a:custGeom>
                  <a:avLst/>
                  <a:gdLst/>
                  <a:ahLst/>
                  <a:cxnLst>
                    <a:cxn ang="0">
                      <a:pos x="22" y="0"/>
                    </a:cxn>
                    <a:cxn ang="0">
                      <a:pos x="44" y="31"/>
                    </a:cxn>
                    <a:cxn ang="0">
                      <a:pos x="22" y="62"/>
                    </a:cxn>
                    <a:cxn ang="0">
                      <a:pos x="0" y="31"/>
                    </a:cxn>
                    <a:cxn ang="0">
                      <a:pos x="22" y="0"/>
                    </a:cxn>
                  </a:cxnLst>
                  <a:rect l="0" t="0" r="r" b="b"/>
                  <a:pathLst>
                    <a:path w="44" h="62">
                      <a:moveTo>
                        <a:pt x="22" y="0"/>
                      </a:moveTo>
                      <a:cubicBezTo>
                        <a:pt x="41" y="0"/>
                        <a:pt x="44" y="14"/>
                        <a:pt x="44" y="31"/>
                      </a:cubicBezTo>
                      <a:cubicBezTo>
                        <a:pt x="44" y="48"/>
                        <a:pt x="30" y="62"/>
                        <a:pt x="22" y="62"/>
                      </a:cubicBezTo>
                      <a:cubicBezTo>
                        <a:pt x="14" y="62"/>
                        <a:pt x="0" y="48"/>
                        <a:pt x="0" y="31"/>
                      </a:cubicBezTo>
                      <a:cubicBezTo>
                        <a:pt x="0" y="14"/>
                        <a:pt x="3" y="0"/>
                        <a:pt x="2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6" name="Freeform 216"/>
                <p:cNvSpPr>
                  <a:spLocks/>
                </p:cNvSpPr>
                <p:nvPr/>
              </p:nvSpPr>
              <p:spPr bwMode="auto">
                <a:xfrm>
                  <a:off x="7702550" y="5130800"/>
                  <a:ext cx="342900" cy="274638"/>
                </a:xfrm>
                <a:custGeom>
                  <a:avLst/>
                  <a:gdLst/>
                  <a:ahLst/>
                  <a:cxnLst>
                    <a:cxn ang="0">
                      <a:pos x="185" y="48"/>
                    </a:cxn>
                    <a:cxn ang="0">
                      <a:pos x="185" y="94"/>
                    </a:cxn>
                    <a:cxn ang="0">
                      <a:pos x="98" y="147"/>
                    </a:cxn>
                    <a:cxn ang="0">
                      <a:pos x="87" y="147"/>
                    </a:cxn>
                    <a:cxn ang="0">
                      <a:pos x="0" y="94"/>
                    </a:cxn>
                    <a:cxn ang="0">
                      <a:pos x="0" y="48"/>
                    </a:cxn>
                    <a:cxn ang="0">
                      <a:pos x="54" y="0"/>
                    </a:cxn>
                    <a:cxn ang="0">
                      <a:pos x="93" y="20"/>
                    </a:cxn>
                    <a:cxn ang="0">
                      <a:pos x="131" y="0"/>
                    </a:cxn>
                    <a:cxn ang="0">
                      <a:pos x="185" y="48"/>
                    </a:cxn>
                  </a:cxnLst>
                  <a:rect l="0" t="0" r="r" b="b"/>
                  <a:pathLst>
                    <a:path w="185" h="147">
                      <a:moveTo>
                        <a:pt x="185" y="48"/>
                      </a:moveTo>
                      <a:cubicBezTo>
                        <a:pt x="185" y="94"/>
                        <a:pt x="185" y="94"/>
                        <a:pt x="185" y="94"/>
                      </a:cubicBezTo>
                      <a:cubicBezTo>
                        <a:pt x="185" y="94"/>
                        <a:pt x="181" y="147"/>
                        <a:pt x="98" y="147"/>
                      </a:cubicBezTo>
                      <a:cubicBezTo>
                        <a:pt x="87" y="147"/>
                        <a:pt x="87" y="147"/>
                        <a:pt x="87" y="147"/>
                      </a:cubicBezTo>
                      <a:cubicBezTo>
                        <a:pt x="4" y="147"/>
                        <a:pt x="0" y="94"/>
                        <a:pt x="0" y="94"/>
                      </a:cubicBezTo>
                      <a:cubicBezTo>
                        <a:pt x="0" y="94"/>
                        <a:pt x="0" y="94"/>
                        <a:pt x="0" y="48"/>
                      </a:cubicBezTo>
                      <a:cubicBezTo>
                        <a:pt x="0" y="21"/>
                        <a:pt x="30" y="7"/>
                        <a:pt x="54" y="0"/>
                      </a:cubicBezTo>
                      <a:cubicBezTo>
                        <a:pt x="61" y="12"/>
                        <a:pt x="76" y="20"/>
                        <a:pt x="93" y="20"/>
                      </a:cubicBezTo>
                      <a:cubicBezTo>
                        <a:pt x="110" y="20"/>
                        <a:pt x="124" y="12"/>
                        <a:pt x="131" y="0"/>
                      </a:cubicBezTo>
                      <a:cubicBezTo>
                        <a:pt x="156" y="7"/>
                        <a:pt x="185" y="21"/>
                        <a:pt x="185" y="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7" name="Freeform 217"/>
                <p:cNvSpPr>
                  <a:spLocks/>
                </p:cNvSpPr>
                <p:nvPr/>
              </p:nvSpPr>
              <p:spPr bwMode="auto">
                <a:xfrm>
                  <a:off x="7745413" y="4848225"/>
                  <a:ext cx="257175" cy="182563"/>
                </a:xfrm>
                <a:custGeom>
                  <a:avLst/>
                  <a:gdLst/>
                  <a:ahLst/>
                  <a:cxnLst>
                    <a:cxn ang="0">
                      <a:pos x="139" y="36"/>
                    </a:cxn>
                    <a:cxn ang="0">
                      <a:pos x="139" y="70"/>
                    </a:cxn>
                    <a:cxn ang="0">
                      <a:pos x="120" y="98"/>
                    </a:cxn>
                    <a:cxn ang="0">
                      <a:pos x="70" y="32"/>
                    </a:cxn>
                    <a:cxn ang="0">
                      <a:pos x="19" y="98"/>
                    </a:cxn>
                    <a:cxn ang="0">
                      <a:pos x="0" y="70"/>
                    </a:cxn>
                    <a:cxn ang="0">
                      <a:pos x="0" y="36"/>
                    </a:cxn>
                    <a:cxn ang="0">
                      <a:pos x="41" y="0"/>
                    </a:cxn>
                    <a:cxn ang="0">
                      <a:pos x="70" y="14"/>
                    </a:cxn>
                    <a:cxn ang="0">
                      <a:pos x="98" y="0"/>
                    </a:cxn>
                    <a:cxn ang="0">
                      <a:pos x="139" y="36"/>
                    </a:cxn>
                  </a:cxnLst>
                  <a:rect l="0" t="0" r="r" b="b"/>
                  <a:pathLst>
                    <a:path w="139" h="98">
                      <a:moveTo>
                        <a:pt x="139" y="36"/>
                      </a:moveTo>
                      <a:cubicBezTo>
                        <a:pt x="139" y="70"/>
                        <a:pt x="139" y="70"/>
                        <a:pt x="139" y="70"/>
                      </a:cubicBezTo>
                      <a:cubicBezTo>
                        <a:pt x="139" y="70"/>
                        <a:pt x="138" y="86"/>
                        <a:pt x="120" y="98"/>
                      </a:cubicBezTo>
                      <a:cubicBezTo>
                        <a:pt x="120" y="61"/>
                        <a:pt x="112" y="32"/>
                        <a:pt x="70" y="32"/>
                      </a:cubicBezTo>
                      <a:cubicBezTo>
                        <a:pt x="27" y="32"/>
                        <a:pt x="19" y="61"/>
                        <a:pt x="19" y="98"/>
                      </a:cubicBezTo>
                      <a:cubicBezTo>
                        <a:pt x="2" y="86"/>
                        <a:pt x="0" y="70"/>
                        <a:pt x="0" y="70"/>
                      </a:cubicBezTo>
                      <a:cubicBezTo>
                        <a:pt x="0" y="70"/>
                        <a:pt x="0" y="70"/>
                        <a:pt x="0" y="36"/>
                      </a:cubicBezTo>
                      <a:cubicBezTo>
                        <a:pt x="0" y="15"/>
                        <a:pt x="22" y="5"/>
                        <a:pt x="41" y="0"/>
                      </a:cubicBezTo>
                      <a:cubicBezTo>
                        <a:pt x="46" y="9"/>
                        <a:pt x="57" y="14"/>
                        <a:pt x="70" y="14"/>
                      </a:cubicBezTo>
                      <a:cubicBezTo>
                        <a:pt x="82" y="14"/>
                        <a:pt x="93" y="9"/>
                        <a:pt x="98" y="0"/>
                      </a:cubicBezTo>
                      <a:cubicBezTo>
                        <a:pt x="117" y="5"/>
                        <a:pt x="139" y="15"/>
                        <a:pt x="139"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8" name="Freeform 218"/>
                <p:cNvSpPr>
                  <a:spLocks/>
                </p:cNvSpPr>
                <p:nvPr/>
              </p:nvSpPr>
              <p:spPr bwMode="auto">
                <a:xfrm>
                  <a:off x="7804150" y="4933950"/>
                  <a:ext cx="139700" cy="195263"/>
                </a:xfrm>
                <a:custGeom>
                  <a:avLst/>
                  <a:gdLst/>
                  <a:ahLst/>
                  <a:cxnLst>
                    <a:cxn ang="0">
                      <a:pos x="38" y="0"/>
                    </a:cxn>
                    <a:cxn ang="0">
                      <a:pos x="75" y="52"/>
                    </a:cxn>
                    <a:cxn ang="0">
                      <a:pos x="38" y="105"/>
                    </a:cxn>
                    <a:cxn ang="0">
                      <a:pos x="0" y="52"/>
                    </a:cxn>
                    <a:cxn ang="0">
                      <a:pos x="38" y="0"/>
                    </a:cxn>
                  </a:cxnLst>
                  <a:rect l="0" t="0" r="r" b="b"/>
                  <a:pathLst>
                    <a:path w="75" h="105">
                      <a:moveTo>
                        <a:pt x="38" y="0"/>
                      </a:moveTo>
                      <a:cubicBezTo>
                        <a:pt x="71" y="0"/>
                        <a:pt x="75" y="24"/>
                        <a:pt x="75" y="52"/>
                      </a:cubicBezTo>
                      <a:cubicBezTo>
                        <a:pt x="75" y="81"/>
                        <a:pt x="51" y="105"/>
                        <a:pt x="38" y="105"/>
                      </a:cubicBezTo>
                      <a:cubicBezTo>
                        <a:pt x="24" y="105"/>
                        <a:pt x="0" y="81"/>
                        <a:pt x="0" y="52"/>
                      </a:cubicBezTo>
                      <a:cubicBezTo>
                        <a:pt x="0" y="24"/>
                        <a:pt x="5" y="0"/>
                        <a:pt x="3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29" name="Freeform 219"/>
                <p:cNvSpPr>
                  <a:spLocks/>
                </p:cNvSpPr>
                <p:nvPr/>
              </p:nvSpPr>
              <p:spPr bwMode="auto">
                <a:xfrm>
                  <a:off x="7821613" y="4702175"/>
                  <a:ext cx="104775" cy="144463"/>
                </a:xfrm>
                <a:custGeom>
                  <a:avLst/>
                  <a:gdLst/>
                  <a:ahLst/>
                  <a:cxnLst>
                    <a:cxn ang="0">
                      <a:pos x="29" y="0"/>
                    </a:cxn>
                    <a:cxn ang="0">
                      <a:pos x="57" y="39"/>
                    </a:cxn>
                    <a:cxn ang="0">
                      <a:pos x="29" y="78"/>
                    </a:cxn>
                    <a:cxn ang="0">
                      <a:pos x="0" y="39"/>
                    </a:cxn>
                    <a:cxn ang="0">
                      <a:pos x="29" y="0"/>
                    </a:cxn>
                  </a:cxnLst>
                  <a:rect l="0" t="0" r="r" b="b"/>
                  <a:pathLst>
                    <a:path w="57" h="78">
                      <a:moveTo>
                        <a:pt x="29" y="0"/>
                      </a:moveTo>
                      <a:cubicBezTo>
                        <a:pt x="53" y="0"/>
                        <a:pt x="57" y="17"/>
                        <a:pt x="57" y="39"/>
                      </a:cubicBezTo>
                      <a:cubicBezTo>
                        <a:pt x="57" y="60"/>
                        <a:pt x="39" y="78"/>
                        <a:pt x="29" y="78"/>
                      </a:cubicBezTo>
                      <a:cubicBezTo>
                        <a:pt x="18" y="78"/>
                        <a:pt x="0" y="60"/>
                        <a:pt x="0" y="39"/>
                      </a:cubicBezTo>
                      <a:cubicBezTo>
                        <a:pt x="0" y="17"/>
                        <a:pt x="4"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0" name="Freeform 220"/>
                <p:cNvSpPr>
                  <a:spLocks/>
                </p:cNvSpPr>
                <p:nvPr/>
              </p:nvSpPr>
              <p:spPr bwMode="auto">
                <a:xfrm>
                  <a:off x="7664450" y="4800600"/>
                  <a:ext cx="82550" cy="115888"/>
                </a:xfrm>
                <a:custGeom>
                  <a:avLst/>
                  <a:gdLst/>
                  <a:ahLst/>
                  <a:cxnLst>
                    <a:cxn ang="0">
                      <a:pos x="22" y="0"/>
                    </a:cxn>
                    <a:cxn ang="0">
                      <a:pos x="44" y="31"/>
                    </a:cxn>
                    <a:cxn ang="0">
                      <a:pos x="22" y="62"/>
                    </a:cxn>
                    <a:cxn ang="0">
                      <a:pos x="0" y="31"/>
                    </a:cxn>
                    <a:cxn ang="0">
                      <a:pos x="22" y="0"/>
                    </a:cxn>
                  </a:cxnLst>
                  <a:rect l="0" t="0" r="r" b="b"/>
                  <a:pathLst>
                    <a:path w="44" h="62">
                      <a:moveTo>
                        <a:pt x="22" y="0"/>
                      </a:moveTo>
                      <a:cubicBezTo>
                        <a:pt x="41" y="0"/>
                        <a:pt x="44" y="14"/>
                        <a:pt x="44" y="31"/>
                      </a:cubicBezTo>
                      <a:cubicBezTo>
                        <a:pt x="44" y="48"/>
                        <a:pt x="30" y="62"/>
                        <a:pt x="22" y="62"/>
                      </a:cubicBezTo>
                      <a:cubicBezTo>
                        <a:pt x="14" y="62"/>
                        <a:pt x="0" y="48"/>
                        <a:pt x="0" y="31"/>
                      </a:cubicBezTo>
                      <a:cubicBezTo>
                        <a:pt x="0" y="14"/>
                        <a:pt x="2" y="0"/>
                        <a:pt x="2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1" name="Freeform 221"/>
                <p:cNvSpPr>
                  <a:spLocks/>
                </p:cNvSpPr>
                <p:nvPr/>
              </p:nvSpPr>
              <p:spPr bwMode="auto">
                <a:xfrm>
                  <a:off x="7486650" y="5100638"/>
                  <a:ext cx="273050" cy="236538"/>
                </a:xfrm>
                <a:custGeom>
                  <a:avLst/>
                  <a:gdLst/>
                  <a:ahLst/>
                  <a:cxnLst>
                    <a:cxn ang="0">
                      <a:pos x="114" y="0"/>
                    </a:cxn>
                    <a:cxn ang="0">
                      <a:pos x="147" y="15"/>
                    </a:cxn>
                    <a:cxn ang="0">
                      <a:pos x="106" y="61"/>
                    </a:cxn>
                    <a:cxn ang="0">
                      <a:pos x="106" y="111"/>
                    </a:cxn>
                    <a:cxn ang="0">
                      <a:pos x="110" y="126"/>
                    </a:cxn>
                    <a:cxn ang="0">
                      <a:pos x="85" y="128"/>
                    </a:cxn>
                    <a:cxn ang="0">
                      <a:pos x="76" y="128"/>
                    </a:cxn>
                    <a:cxn ang="0">
                      <a:pos x="0" y="82"/>
                    </a:cxn>
                    <a:cxn ang="0">
                      <a:pos x="0" y="42"/>
                    </a:cxn>
                    <a:cxn ang="0">
                      <a:pos x="47" y="0"/>
                    </a:cxn>
                    <a:cxn ang="0">
                      <a:pos x="81" y="17"/>
                    </a:cxn>
                    <a:cxn ang="0">
                      <a:pos x="114" y="0"/>
                    </a:cxn>
                  </a:cxnLst>
                  <a:rect l="0" t="0" r="r" b="b"/>
                  <a:pathLst>
                    <a:path w="147" h="128">
                      <a:moveTo>
                        <a:pt x="114" y="0"/>
                      </a:moveTo>
                      <a:cubicBezTo>
                        <a:pt x="125" y="3"/>
                        <a:pt x="138" y="8"/>
                        <a:pt x="147" y="15"/>
                      </a:cubicBezTo>
                      <a:cubicBezTo>
                        <a:pt x="125" y="24"/>
                        <a:pt x="106" y="38"/>
                        <a:pt x="106" y="61"/>
                      </a:cubicBezTo>
                      <a:cubicBezTo>
                        <a:pt x="106" y="111"/>
                        <a:pt x="106" y="111"/>
                        <a:pt x="106" y="111"/>
                      </a:cubicBezTo>
                      <a:cubicBezTo>
                        <a:pt x="106" y="111"/>
                        <a:pt x="106" y="117"/>
                        <a:pt x="110" y="126"/>
                      </a:cubicBezTo>
                      <a:cubicBezTo>
                        <a:pt x="103" y="127"/>
                        <a:pt x="95" y="128"/>
                        <a:pt x="85" y="128"/>
                      </a:cubicBezTo>
                      <a:cubicBezTo>
                        <a:pt x="76" y="128"/>
                        <a:pt x="76" y="128"/>
                        <a:pt x="76" y="128"/>
                      </a:cubicBezTo>
                      <a:cubicBezTo>
                        <a:pt x="4" y="128"/>
                        <a:pt x="0" y="82"/>
                        <a:pt x="0" y="82"/>
                      </a:cubicBezTo>
                      <a:cubicBezTo>
                        <a:pt x="0" y="82"/>
                        <a:pt x="0" y="82"/>
                        <a:pt x="0" y="42"/>
                      </a:cubicBezTo>
                      <a:cubicBezTo>
                        <a:pt x="0" y="18"/>
                        <a:pt x="26" y="6"/>
                        <a:pt x="47" y="0"/>
                      </a:cubicBezTo>
                      <a:cubicBezTo>
                        <a:pt x="53" y="10"/>
                        <a:pt x="66" y="17"/>
                        <a:pt x="81" y="17"/>
                      </a:cubicBezTo>
                      <a:cubicBezTo>
                        <a:pt x="96" y="17"/>
                        <a:pt x="108" y="10"/>
                        <a:pt x="114"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2" name="Freeform 222"/>
                <p:cNvSpPr>
                  <a:spLocks/>
                </p:cNvSpPr>
                <p:nvPr/>
              </p:nvSpPr>
              <p:spPr bwMode="auto">
                <a:xfrm>
                  <a:off x="7575550" y="4929188"/>
                  <a:ext cx="122238" cy="168275"/>
                </a:xfrm>
                <a:custGeom>
                  <a:avLst/>
                  <a:gdLst/>
                  <a:ahLst/>
                  <a:cxnLst>
                    <a:cxn ang="0">
                      <a:pos x="33" y="0"/>
                    </a:cxn>
                    <a:cxn ang="0">
                      <a:pos x="66" y="45"/>
                    </a:cxn>
                    <a:cxn ang="0">
                      <a:pos x="33" y="91"/>
                    </a:cxn>
                    <a:cxn ang="0">
                      <a:pos x="0" y="45"/>
                    </a:cxn>
                    <a:cxn ang="0">
                      <a:pos x="33" y="0"/>
                    </a:cxn>
                  </a:cxnLst>
                  <a:rect l="0" t="0" r="r" b="b"/>
                  <a:pathLst>
                    <a:path w="66" h="91">
                      <a:moveTo>
                        <a:pt x="33" y="0"/>
                      </a:moveTo>
                      <a:cubicBezTo>
                        <a:pt x="61" y="0"/>
                        <a:pt x="66" y="20"/>
                        <a:pt x="66" y="45"/>
                      </a:cubicBezTo>
                      <a:cubicBezTo>
                        <a:pt x="66" y="70"/>
                        <a:pt x="45" y="91"/>
                        <a:pt x="33" y="91"/>
                      </a:cubicBezTo>
                      <a:cubicBezTo>
                        <a:pt x="21" y="91"/>
                        <a:pt x="0" y="70"/>
                        <a:pt x="0" y="45"/>
                      </a:cubicBezTo>
                      <a:cubicBezTo>
                        <a:pt x="0" y="20"/>
                        <a:pt x="4" y="0"/>
                        <a:pt x="3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grpSp>
        <p:cxnSp>
          <p:nvCxnSpPr>
            <p:cNvPr id="32" name="Straight Connector 31"/>
            <p:cNvCxnSpPr/>
            <p:nvPr/>
          </p:nvCxnSpPr>
          <p:spPr>
            <a:xfrm flipV="1">
              <a:off x="4659157" y="3655465"/>
              <a:ext cx="7673" cy="787583"/>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14722" y="4441778"/>
              <a:ext cx="910432" cy="3534"/>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4349341" y="4436005"/>
              <a:ext cx="317489" cy="272566"/>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flipV="1">
              <a:off x="4676230" y="4444620"/>
              <a:ext cx="317488" cy="263951"/>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6" name="Group 35"/>
            <p:cNvGrpSpPr>
              <a:grpSpLocks noChangeAspect="1"/>
            </p:cNvGrpSpPr>
            <p:nvPr/>
          </p:nvGrpSpPr>
          <p:grpSpPr>
            <a:xfrm rot="10800000">
              <a:off x="3936361" y="4301002"/>
              <a:ext cx="284408" cy="286497"/>
              <a:chOff x="4206479" y="4007708"/>
              <a:chExt cx="814139" cy="820118"/>
            </a:xfrm>
          </p:grpSpPr>
          <p:sp>
            <p:nvSpPr>
              <p:cNvPr id="118" name="Oval 117"/>
              <p:cNvSpPr>
                <a:spLocks noChangeArrowheads="1"/>
              </p:cNvSpPr>
              <p:nvPr/>
            </p:nvSpPr>
            <p:spPr bwMode="auto">
              <a:xfrm>
                <a:off x="4206479" y="4007708"/>
                <a:ext cx="814139" cy="820118"/>
              </a:xfrm>
              <a:prstGeom prst="ellipse">
                <a:avLst/>
              </a:prstGeom>
              <a:solidFill>
                <a:schemeClr val="accent5"/>
              </a:solidFill>
              <a:ln w="9525">
                <a:noFill/>
                <a:round/>
                <a:headEnd/>
                <a:tailEnd/>
              </a:ln>
              <a:extLst/>
            </p:spPr>
            <p:txBody>
              <a:bodyPr vert="horz" wrap="square" lIns="91440" tIns="45720" rIns="91440" bIns="45720" numCol="1" anchor="t" anchorCtr="0" compatLnSpc="1">
                <a:prstTxWarp prst="textNoShape">
                  <a:avLst/>
                </a:prstTxWarp>
              </a:bodyPr>
              <a:lstStyle/>
              <a:p>
                <a:endParaRPr lang="en-IN" dirty="0"/>
              </a:p>
            </p:txBody>
          </p:sp>
          <p:sp>
            <p:nvSpPr>
              <p:cNvPr id="119" name="Freeform 118"/>
              <p:cNvSpPr>
                <a:spLocks noEditPoints="1"/>
              </p:cNvSpPr>
              <p:nvPr/>
            </p:nvSpPr>
            <p:spPr bwMode="auto">
              <a:xfrm>
                <a:off x="4226805" y="4028034"/>
                <a:ext cx="774688" cy="779471"/>
              </a:xfrm>
              <a:custGeom>
                <a:avLst/>
                <a:gdLst>
                  <a:gd name="T0" fmla="*/ 137 w 274"/>
                  <a:gd name="T1" fmla="*/ 274 h 274"/>
                  <a:gd name="T2" fmla="*/ 0 w 274"/>
                  <a:gd name="T3" fmla="*/ 137 h 274"/>
                  <a:gd name="T4" fmla="*/ 137 w 274"/>
                  <a:gd name="T5" fmla="*/ 0 h 274"/>
                  <a:gd name="T6" fmla="*/ 274 w 274"/>
                  <a:gd name="T7" fmla="*/ 137 h 274"/>
                  <a:gd name="T8" fmla="*/ 137 w 274"/>
                  <a:gd name="T9" fmla="*/ 274 h 274"/>
                  <a:gd name="T10" fmla="*/ 137 w 274"/>
                  <a:gd name="T11" fmla="*/ 4 h 274"/>
                  <a:gd name="T12" fmla="*/ 4 w 274"/>
                  <a:gd name="T13" fmla="*/ 137 h 274"/>
                  <a:gd name="T14" fmla="*/ 137 w 274"/>
                  <a:gd name="T15" fmla="*/ 270 h 274"/>
                  <a:gd name="T16" fmla="*/ 270 w 274"/>
                  <a:gd name="T17" fmla="*/ 137 h 274"/>
                  <a:gd name="T18" fmla="*/ 137 w 274"/>
                  <a:gd name="T19" fmla="*/ 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274"/>
                    </a:moveTo>
                    <a:cubicBezTo>
                      <a:pt x="62" y="274"/>
                      <a:pt x="0" y="213"/>
                      <a:pt x="0" y="137"/>
                    </a:cubicBezTo>
                    <a:cubicBezTo>
                      <a:pt x="0" y="61"/>
                      <a:pt x="62" y="0"/>
                      <a:pt x="137" y="0"/>
                    </a:cubicBezTo>
                    <a:cubicBezTo>
                      <a:pt x="213" y="0"/>
                      <a:pt x="274" y="61"/>
                      <a:pt x="274" y="137"/>
                    </a:cubicBezTo>
                    <a:cubicBezTo>
                      <a:pt x="274" y="213"/>
                      <a:pt x="213" y="274"/>
                      <a:pt x="137" y="274"/>
                    </a:cubicBezTo>
                    <a:close/>
                    <a:moveTo>
                      <a:pt x="137" y="4"/>
                    </a:moveTo>
                    <a:cubicBezTo>
                      <a:pt x="64" y="4"/>
                      <a:pt x="4" y="64"/>
                      <a:pt x="4" y="137"/>
                    </a:cubicBezTo>
                    <a:cubicBezTo>
                      <a:pt x="4" y="210"/>
                      <a:pt x="64" y="270"/>
                      <a:pt x="137" y="270"/>
                    </a:cubicBezTo>
                    <a:cubicBezTo>
                      <a:pt x="210" y="270"/>
                      <a:pt x="270" y="210"/>
                      <a:pt x="270" y="137"/>
                    </a:cubicBezTo>
                    <a:cubicBezTo>
                      <a:pt x="270" y="64"/>
                      <a:pt x="210" y="4"/>
                      <a:pt x="1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37" name="Group 36"/>
            <p:cNvGrpSpPr>
              <a:grpSpLocks noChangeAspect="1"/>
            </p:cNvGrpSpPr>
            <p:nvPr/>
          </p:nvGrpSpPr>
          <p:grpSpPr>
            <a:xfrm rot="10800000">
              <a:off x="4127118" y="4617588"/>
              <a:ext cx="284408" cy="360000"/>
              <a:chOff x="4206479" y="3797300"/>
              <a:chExt cx="814139" cy="1030526"/>
            </a:xfrm>
          </p:grpSpPr>
          <p:sp>
            <p:nvSpPr>
              <p:cNvPr id="115" name="Oval 114"/>
              <p:cNvSpPr>
                <a:spLocks noChangeArrowheads="1"/>
              </p:cNvSpPr>
              <p:nvPr/>
            </p:nvSpPr>
            <p:spPr bwMode="auto">
              <a:xfrm>
                <a:off x="4206479" y="4007708"/>
                <a:ext cx="814139" cy="820118"/>
              </a:xfrm>
              <a:prstGeom prst="ellipse">
                <a:avLst/>
              </a:prstGeom>
              <a:solidFill>
                <a:schemeClr val="accent5"/>
              </a:solidFill>
              <a:ln w="9525">
                <a:noFill/>
                <a:round/>
                <a:headEnd/>
                <a:tailEnd/>
              </a:ln>
              <a:extLst/>
            </p:spPr>
            <p:txBody>
              <a:bodyPr vert="horz" wrap="square" lIns="91440" tIns="45720" rIns="91440" bIns="45720" numCol="1" anchor="t" anchorCtr="0" compatLnSpc="1">
                <a:prstTxWarp prst="textNoShape">
                  <a:avLst/>
                </a:prstTxWarp>
              </a:bodyPr>
              <a:lstStyle/>
              <a:p>
                <a:endParaRPr lang="en-IN" dirty="0"/>
              </a:p>
            </p:txBody>
          </p:sp>
          <p:sp>
            <p:nvSpPr>
              <p:cNvPr id="116" name="Freeform 115"/>
              <p:cNvSpPr>
                <a:spLocks noEditPoints="1"/>
              </p:cNvSpPr>
              <p:nvPr/>
            </p:nvSpPr>
            <p:spPr bwMode="auto">
              <a:xfrm>
                <a:off x="4226805" y="4028034"/>
                <a:ext cx="774688" cy="779471"/>
              </a:xfrm>
              <a:custGeom>
                <a:avLst/>
                <a:gdLst>
                  <a:gd name="T0" fmla="*/ 137 w 274"/>
                  <a:gd name="T1" fmla="*/ 274 h 274"/>
                  <a:gd name="T2" fmla="*/ 0 w 274"/>
                  <a:gd name="T3" fmla="*/ 137 h 274"/>
                  <a:gd name="T4" fmla="*/ 137 w 274"/>
                  <a:gd name="T5" fmla="*/ 0 h 274"/>
                  <a:gd name="T6" fmla="*/ 274 w 274"/>
                  <a:gd name="T7" fmla="*/ 137 h 274"/>
                  <a:gd name="T8" fmla="*/ 137 w 274"/>
                  <a:gd name="T9" fmla="*/ 274 h 274"/>
                  <a:gd name="T10" fmla="*/ 137 w 274"/>
                  <a:gd name="T11" fmla="*/ 4 h 274"/>
                  <a:gd name="T12" fmla="*/ 4 w 274"/>
                  <a:gd name="T13" fmla="*/ 137 h 274"/>
                  <a:gd name="T14" fmla="*/ 137 w 274"/>
                  <a:gd name="T15" fmla="*/ 270 h 274"/>
                  <a:gd name="T16" fmla="*/ 270 w 274"/>
                  <a:gd name="T17" fmla="*/ 137 h 274"/>
                  <a:gd name="T18" fmla="*/ 137 w 274"/>
                  <a:gd name="T19" fmla="*/ 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274"/>
                    </a:moveTo>
                    <a:cubicBezTo>
                      <a:pt x="62" y="274"/>
                      <a:pt x="0" y="213"/>
                      <a:pt x="0" y="137"/>
                    </a:cubicBezTo>
                    <a:cubicBezTo>
                      <a:pt x="0" y="61"/>
                      <a:pt x="62" y="0"/>
                      <a:pt x="137" y="0"/>
                    </a:cubicBezTo>
                    <a:cubicBezTo>
                      <a:pt x="213" y="0"/>
                      <a:pt x="274" y="61"/>
                      <a:pt x="274" y="137"/>
                    </a:cubicBezTo>
                    <a:cubicBezTo>
                      <a:pt x="274" y="213"/>
                      <a:pt x="213" y="274"/>
                      <a:pt x="137" y="274"/>
                    </a:cubicBezTo>
                    <a:close/>
                    <a:moveTo>
                      <a:pt x="137" y="4"/>
                    </a:moveTo>
                    <a:cubicBezTo>
                      <a:pt x="64" y="4"/>
                      <a:pt x="4" y="64"/>
                      <a:pt x="4" y="137"/>
                    </a:cubicBezTo>
                    <a:cubicBezTo>
                      <a:pt x="4" y="210"/>
                      <a:pt x="64" y="270"/>
                      <a:pt x="137" y="270"/>
                    </a:cubicBezTo>
                    <a:cubicBezTo>
                      <a:pt x="210" y="270"/>
                      <a:pt x="270" y="210"/>
                      <a:pt x="270" y="137"/>
                    </a:cubicBezTo>
                    <a:cubicBezTo>
                      <a:pt x="270" y="64"/>
                      <a:pt x="210" y="4"/>
                      <a:pt x="1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17" name="Oval 26"/>
              <p:cNvSpPr>
                <a:spLocks noChangeArrowheads="1"/>
              </p:cNvSpPr>
              <p:nvPr/>
            </p:nvSpPr>
            <p:spPr bwMode="auto">
              <a:xfrm>
                <a:off x="4583066" y="3797300"/>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38" name="Group 37"/>
            <p:cNvGrpSpPr>
              <a:grpSpLocks noChangeAspect="1"/>
            </p:cNvGrpSpPr>
            <p:nvPr/>
          </p:nvGrpSpPr>
          <p:grpSpPr>
            <a:xfrm rot="10800000">
              <a:off x="4911167" y="4612638"/>
              <a:ext cx="284408" cy="360000"/>
              <a:chOff x="4206479" y="3797300"/>
              <a:chExt cx="814139" cy="1030526"/>
            </a:xfrm>
          </p:grpSpPr>
          <p:sp>
            <p:nvSpPr>
              <p:cNvPr id="112" name="Oval 111"/>
              <p:cNvSpPr>
                <a:spLocks noChangeArrowheads="1"/>
              </p:cNvSpPr>
              <p:nvPr/>
            </p:nvSpPr>
            <p:spPr bwMode="auto">
              <a:xfrm>
                <a:off x="4206479" y="4007708"/>
                <a:ext cx="814139" cy="820118"/>
              </a:xfrm>
              <a:prstGeom prst="ellipse">
                <a:avLst/>
              </a:prstGeom>
              <a:solidFill>
                <a:schemeClr val="accent5"/>
              </a:solidFill>
              <a:ln w="9525">
                <a:noFill/>
                <a:round/>
                <a:headEnd/>
                <a:tailEnd/>
              </a:ln>
              <a:extLst/>
            </p:spPr>
            <p:txBody>
              <a:bodyPr vert="horz" wrap="square" lIns="91440" tIns="45720" rIns="91440" bIns="45720" numCol="1" anchor="t" anchorCtr="0" compatLnSpc="1">
                <a:prstTxWarp prst="textNoShape">
                  <a:avLst/>
                </a:prstTxWarp>
              </a:bodyPr>
              <a:lstStyle/>
              <a:p>
                <a:endParaRPr lang="en-IN" dirty="0"/>
              </a:p>
            </p:txBody>
          </p:sp>
          <p:sp>
            <p:nvSpPr>
              <p:cNvPr id="113" name="Freeform 112"/>
              <p:cNvSpPr>
                <a:spLocks noEditPoints="1"/>
              </p:cNvSpPr>
              <p:nvPr/>
            </p:nvSpPr>
            <p:spPr bwMode="auto">
              <a:xfrm>
                <a:off x="4226805" y="4028034"/>
                <a:ext cx="774688" cy="779471"/>
              </a:xfrm>
              <a:custGeom>
                <a:avLst/>
                <a:gdLst>
                  <a:gd name="T0" fmla="*/ 137 w 274"/>
                  <a:gd name="T1" fmla="*/ 274 h 274"/>
                  <a:gd name="T2" fmla="*/ 0 w 274"/>
                  <a:gd name="T3" fmla="*/ 137 h 274"/>
                  <a:gd name="T4" fmla="*/ 137 w 274"/>
                  <a:gd name="T5" fmla="*/ 0 h 274"/>
                  <a:gd name="T6" fmla="*/ 274 w 274"/>
                  <a:gd name="T7" fmla="*/ 137 h 274"/>
                  <a:gd name="T8" fmla="*/ 137 w 274"/>
                  <a:gd name="T9" fmla="*/ 274 h 274"/>
                  <a:gd name="T10" fmla="*/ 137 w 274"/>
                  <a:gd name="T11" fmla="*/ 4 h 274"/>
                  <a:gd name="T12" fmla="*/ 4 w 274"/>
                  <a:gd name="T13" fmla="*/ 137 h 274"/>
                  <a:gd name="T14" fmla="*/ 137 w 274"/>
                  <a:gd name="T15" fmla="*/ 270 h 274"/>
                  <a:gd name="T16" fmla="*/ 270 w 274"/>
                  <a:gd name="T17" fmla="*/ 137 h 274"/>
                  <a:gd name="T18" fmla="*/ 137 w 274"/>
                  <a:gd name="T19" fmla="*/ 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274"/>
                    </a:moveTo>
                    <a:cubicBezTo>
                      <a:pt x="62" y="274"/>
                      <a:pt x="0" y="213"/>
                      <a:pt x="0" y="137"/>
                    </a:cubicBezTo>
                    <a:cubicBezTo>
                      <a:pt x="0" y="61"/>
                      <a:pt x="62" y="0"/>
                      <a:pt x="137" y="0"/>
                    </a:cubicBezTo>
                    <a:cubicBezTo>
                      <a:pt x="213" y="0"/>
                      <a:pt x="274" y="61"/>
                      <a:pt x="274" y="137"/>
                    </a:cubicBezTo>
                    <a:cubicBezTo>
                      <a:pt x="274" y="213"/>
                      <a:pt x="213" y="274"/>
                      <a:pt x="137" y="274"/>
                    </a:cubicBezTo>
                    <a:close/>
                    <a:moveTo>
                      <a:pt x="137" y="4"/>
                    </a:moveTo>
                    <a:cubicBezTo>
                      <a:pt x="64" y="4"/>
                      <a:pt x="4" y="64"/>
                      <a:pt x="4" y="137"/>
                    </a:cubicBezTo>
                    <a:cubicBezTo>
                      <a:pt x="4" y="210"/>
                      <a:pt x="64" y="270"/>
                      <a:pt x="137" y="270"/>
                    </a:cubicBezTo>
                    <a:cubicBezTo>
                      <a:pt x="210" y="270"/>
                      <a:pt x="270" y="210"/>
                      <a:pt x="270" y="137"/>
                    </a:cubicBezTo>
                    <a:cubicBezTo>
                      <a:pt x="270" y="64"/>
                      <a:pt x="210" y="4"/>
                      <a:pt x="1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14" name="Oval 26"/>
              <p:cNvSpPr>
                <a:spLocks noChangeArrowheads="1"/>
              </p:cNvSpPr>
              <p:nvPr/>
            </p:nvSpPr>
            <p:spPr bwMode="auto">
              <a:xfrm>
                <a:off x="4583066" y="3797300"/>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39" name="Group 38"/>
            <p:cNvGrpSpPr>
              <a:grpSpLocks noChangeAspect="1"/>
            </p:cNvGrpSpPr>
            <p:nvPr/>
          </p:nvGrpSpPr>
          <p:grpSpPr>
            <a:xfrm rot="10800000">
              <a:off x="5097889" y="4299799"/>
              <a:ext cx="284408" cy="286497"/>
              <a:chOff x="4206479" y="4007708"/>
              <a:chExt cx="814139" cy="820118"/>
            </a:xfrm>
          </p:grpSpPr>
          <p:sp>
            <p:nvSpPr>
              <p:cNvPr id="110" name="Oval 109"/>
              <p:cNvSpPr>
                <a:spLocks noChangeArrowheads="1"/>
              </p:cNvSpPr>
              <p:nvPr/>
            </p:nvSpPr>
            <p:spPr bwMode="auto">
              <a:xfrm>
                <a:off x="4206479" y="4007708"/>
                <a:ext cx="814139" cy="820118"/>
              </a:xfrm>
              <a:prstGeom prst="ellipse">
                <a:avLst/>
              </a:prstGeom>
              <a:solidFill>
                <a:schemeClr val="accent5"/>
              </a:solidFill>
              <a:ln w="9525">
                <a:noFill/>
                <a:round/>
                <a:headEnd/>
                <a:tailEnd/>
              </a:ln>
              <a:extLst/>
            </p:spPr>
            <p:txBody>
              <a:bodyPr vert="horz" wrap="square" lIns="91440" tIns="45720" rIns="91440" bIns="45720" numCol="1" anchor="t" anchorCtr="0" compatLnSpc="1">
                <a:prstTxWarp prst="textNoShape">
                  <a:avLst/>
                </a:prstTxWarp>
              </a:bodyPr>
              <a:lstStyle/>
              <a:p>
                <a:endParaRPr lang="en-IN" dirty="0"/>
              </a:p>
            </p:txBody>
          </p:sp>
          <p:sp>
            <p:nvSpPr>
              <p:cNvPr id="111" name="Freeform 110"/>
              <p:cNvSpPr>
                <a:spLocks noEditPoints="1"/>
              </p:cNvSpPr>
              <p:nvPr/>
            </p:nvSpPr>
            <p:spPr bwMode="auto">
              <a:xfrm>
                <a:off x="4226805" y="4028034"/>
                <a:ext cx="774688" cy="779471"/>
              </a:xfrm>
              <a:custGeom>
                <a:avLst/>
                <a:gdLst>
                  <a:gd name="T0" fmla="*/ 137 w 274"/>
                  <a:gd name="T1" fmla="*/ 274 h 274"/>
                  <a:gd name="T2" fmla="*/ 0 w 274"/>
                  <a:gd name="T3" fmla="*/ 137 h 274"/>
                  <a:gd name="T4" fmla="*/ 137 w 274"/>
                  <a:gd name="T5" fmla="*/ 0 h 274"/>
                  <a:gd name="T6" fmla="*/ 274 w 274"/>
                  <a:gd name="T7" fmla="*/ 137 h 274"/>
                  <a:gd name="T8" fmla="*/ 137 w 274"/>
                  <a:gd name="T9" fmla="*/ 274 h 274"/>
                  <a:gd name="T10" fmla="*/ 137 w 274"/>
                  <a:gd name="T11" fmla="*/ 4 h 274"/>
                  <a:gd name="T12" fmla="*/ 4 w 274"/>
                  <a:gd name="T13" fmla="*/ 137 h 274"/>
                  <a:gd name="T14" fmla="*/ 137 w 274"/>
                  <a:gd name="T15" fmla="*/ 270 h 274"/>
                  <a:gd name="T16" fmla="*/ 270 w 274"/>
                  <a:gd name="T17" fmla="*/ 137 h 274"/>
                  <a:gd name="T18" fmla="*/ 137 w 274"/>
                  <a:gd name="T19" fmla="*/ 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274"/>
                    </a:moveTo>
                    <a:cubicBezTo>
                      <a:pt x="62" y="274"/>
                      <a:pt x="0" y="213"/>
                      <a:pt x="0" y="137"/>
                    </a:cubicBezTo>
                    <a:cubicBezTo>
                      <a:pt x="0" y="61"/>
                      <a:pt x="62" y="0"/>
                      <a:pt x="137" y="0"/>
                    </a:cubicBezTo>
                    <a:cubicBezTo>
                      <a:pt x="213" y="0"/>
                      <a:pt x="274" y="61"/>
                      <a:pt x="274" y="137"/>
                    </a:cubicBezTo>
                    <a:cubicBezTo>
                      <a:pt x="274" y="213"/>
                      <a:pt x="213" y="274"/>
                      <a:pt x="137" y="274"/>
                    </a:cubicBezTo>
                    <a:close/>
                    <a:moveTo>
                      <a:pt x="137" y="4"/>
                    </a:moveTo>
                    <a:cubicBezTo>
                      <a:pt x="64" y="4"/>
                      <a:pt x="4" y="64"/>
                      <a:pt x="4" y="137"/>
                    </a:cubicBezTo>
                    <a:cubicBezTo>
                      <a:pt x="4" y="210"/>
                      <a:pt x="64" y="270"/>
                      <a:pt x="137" y="270"/>
                    </a:cubicBezTo>
                    <a:cubicBezTo>
                      <a:pt x="210" y="270"/>
                      <a:pt x="270" y="210"/>
                      <a:pt x="270" y="137"/>
                    </a:cubicBezTo>
                    <a:cubicBezTo>
                      <a:pt x="270" y="64"/>
                      <a:pt x="210" y="4"/>
                      <a:pt x="137"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cxnSp>
          <p:nvCxnSpPr>
            <p:cNvPr id="40" name="Curved Connector 39"/>
            <p:cNvCxnSpPr>
              <a:endCxn id="174" idx="6"/>
            </p:cNvCxnSpPr>
            <p:nvPr/>
          </p:nvCxnSpPr>
          <p:spPr>
            <a:xfrm rot="5400000" flipH="1" flipV="1">
              <a:off x="4403059" y="3828675"/>
              <a:ext cx="843177" cy="289979"/>
            </a:xfrm>
            <a:prstGeom prst="curvedConnector4">
              <a:avLst>
                <a:gd name="adj1" fmla="val 44610"/>
                <a:gd name="adj2" fmla="val 178833"/>
              </a:avLst>
            </a:prstGeom>
            <a:ln w="285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1" name="Freeform 40"/>
            <p:cNvSpPr>
              <a:spLocks/>
            </p:cNvSpPr>
            <p:nvPr/>
          </p:nvSpPr>
          <p:spPr bwMode="auto">
            <a:xfrm rot="1226751">
              <a:off x="4335624" y="3362503"/>
              <a:ext cx="122244" cy="125296"/>
            </a:xfrm>
            <a:custGeom>
              <a:avLst/>
              <a:gdLst>
                <a:gd name="T0" fmla="*/ 196 w 196"/>
                <a:gd name="T1" fmla="*/ 93 h 186"/>
                <a:gd name="T2" fmla="*/ 0 w 196"/>
                <a:gd name="T3" fmla="*/ 0 h 186"/>
                <a:gd name="T4" fmla="*/ 0 w 196"/>
                <a:gd name="T5" fmla="*/ 186 h 186"/>
                <a:gd name="T6" fmla="*/ 196 w 196"/>
                <a:gd name="T7" fmla="*/ 93 h 186"/>
              </a:gdLst>
              <a:ahLst/>
              <a:cxnLst>
                <a:cxn ang="0">
                  <a:pos x="T0" y="T1"/>
                </a:cxn>
                <a:cxn ang="0">
                  <a:pos x="T2" y="T3"/>
                </a:cxn>
                <a:cxn ang="0">
                  <a:pos x="T4" y="T5"/>
                </a:cxn>
                <a:cxn ang="0">
                  <a:pos x="T6" y="T7"/>
                </a:cxn>
              </a:cxnLst>
              <a:rect l="0" t="0" r="r" b="b"/>
              <a:pathLst>
                <a:path w="196" h="186">
                  <a:moveTo>
                    <a:pt x="196" y="93"/>
                  </a:moveTo>
                  <a:lnTo>
                    <a:pt x="0" y="0"/>
                  </a:lnTo>
                  <a:lnTo>
                    <a:pt x="0" y="186"/>
                  </a:lnTo>
                  <a:lnTo>
                    <a:pt x="196" y="93"/>
                  </a:lnTo>
                  <a:close/>
                </a:path>
              </a:pathLst>
            </a:custGeom>
            <a:solidFill>
              <a:srgbClr val="D4B102"/>
            </a:solidFill>
            <a:ln w="9525">
              <a:noFill/>
              <a:round/>
              <a:headEnd/>
              <a:tailEnd/>
            </a:ln>
            <a:extLst/>
          </p:spPr>
          <p:txBody>
            <a:bodyPr vert="horz" wrap="square" lIns="91440" tIns="45720" rIns="91440" bIns="45720" numCol="1" anchor="t" anchorCtr="0" compatLnSpc="1">
              <a:prstTxWarp prst="textNoShape">
                <a:avLst/>
              </a:prstTxWarp>
            </a:bodyPr>
            <a:lstStyle/>
            <a:p>
              <a:endParaRPr lang="en-AU"/>
            </a:p>
          </p:txBody>
        </p:sp>
        <p:sp>
          <p:nvSpPr>
            <p:cNvPr id="42" name="Freeform 41"/>
            <p:cNvSpPr>
              <a:spLocks/>
            </p:cNvSpPr>
            <p:nvPr/>
          </p:nvSpPr>
          <p:spPr bwMode="auto">
            <a:xfrm rot="11786863">
              <a:off x="4947618" y="1935082"/>
              <a:ext cx="122244" cy="125296"/>
            </a:xfrm>
            <a:custGeom>
              <a:avLst/>
              <a:gdLst>
                <a:gd name="T0" fmla="*/ 196 w 196"/>
                <a:gd name="T1" fmla="*/ 93 h 186"/>
                <a:gd name="T2" fmla="*/ 0 w 196"/>
                <a:gd name="T3" fmla="*/ 0 h 186"/>
                <a:gd name="T4" fmla="*/ 0 w 196"/>
                <a:gd name="T5" fmla="*/ 186 h 186"/>
                <a:gd name="T6" fmla="*/ 196 w 196"/>
                <a:gd name="T7" fmla="*/ 93 h 186"/>
              </a:gdLst>
              <a:ahLst/>
              <a:cxnLst>
                <a:cxn ang="0">
                  <a:pos x="T0" y="T1"/>
                </a:cxn>
                <a:cxn ang="0">
                  <a:pos x="T2" y="T3"/>
                </a:cxn>
                <a:cxn ang="0">
                  <a:pos x="T4" y="T5"/>
                </a:cxn>
                <a:cxn ang="0">
                  <a:pos x="T6" y="T7"/>
                </a:cxn>
              </a:cxnLst>
              <a:rect l="0" t="0" r="r" b="b"/>
              <a:pathLst>
                <a:path w="196" h="186">
                  <a:moveTo>
                    <a:pt x="196" y="93"/>
                  </a:moveTo>
                  <a:lnTo>
                    <a:pt x="0" y="0"/>
                  </a:lnTo>
                  <a:lnTo>
                    <a:pt x="0" y="186"/>
                  </a:lnTo>
                  <a:lnTo>
                    <a:pt x="196" y="93"/>
                  </a:lnTo>
                  <a:close/>
                </a:path>
              </a:pathLst>
            </a:custGeom>
            <a:solidFill>
              <a:schemeClr val="accent5">
                <a:lumMod val="40000"/>
                <a:lumOff val="60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en-AU"/>
            </a:p>
          </p:txBody>
        </p:sp>
        <p:sp>
          <p:nvSpPr>
            <p:cNvPr id="43" name="Freeform 42"/>
            <p:cNvSpPr>
              <a:spLocks/>
            </p:cNvSpPr>
            <p:nvPr/>
          </p:nvSpPr>
          <p:spPr bwMode="auto">
            <a:xfrm rot="12210048">
              <a:off x="4888297" y="3468515"/>
              <a:ext cx="122244" cy="125296"/>
            </a:xfrm>
            <a:custGeom>
              <a:avLst/>
              <a:gdLst>
                <a:gd name="T0" fmla="*/ 196 w 196"/>
                <a:gd name="T1" fmla="*/ 93 h 186"/>
                <a:gd name="T2" fmla="*/ 0 w 196"/>
                <a:gd name="T3" fmla="*/ 0 h 186"/>
                <a:gd name="T4" fmla="*/ 0 w 196"/>
                <a:gd name="T5" fmla="*/ 186 h 186"/>
                <a:gd name="T6" fmla="*/ 196 w 196"/>
                <a:gd name="T7" fmla="*/ 93 h 186"/>
              </a:gdLst>
              <a:ahLst/>
              <a:cxnLst>
                <a:cxn ang="0">
                  <a:pos x="T0" y="T1"/>
                </a:cxn>
                <a:cxn ang="0">
                  <a:pos x="T2" y="T3"/>
                </a:cxn>
                <a:cxn ang="0">
                  <a:pos x="T4" y="T5"/>
                </a:cxn>
                <a:cxn ang="0">
                  <a:pos x="T6" y="T7"/>
                </a:cxn>
              </a:cxnLst>
              <a:rect l="0" t="0" r="r" b="b"/>
              <a:pathLst>
                <a:path w="196" h="186">
                  <a:moveTo>
                    <a:pt x="196" y="93"/>
                  </a:moveTo>
                  <a:lnTo>
                    <a:pt x="0" y="0"/>
                  </a:lnTo>
                  <a:lnTo>
                    <a:pt x="0" y="186"/>
                  </a:lnTo>
                  <a:lnTo>
                    <a:pt x="196" y="93"/>
                  </a:lnTo>
                  <a:close/>
                </a:path>
              </a:pathLst>
            </a:custGeom>
            <a:solidFill>
              <a:schemeClr val="accent1">
                <a:lumMod val="50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en-AU"/>
            </a:p>
          </p:txBody>
        </p:sp>
        <p:grpSp>
          <p:nvGrpSpPr>
            <p:cNvPr id="44" name="Group 43"/>
            <p:cNvGrpSpPr>
              <a:grpSpLocks noChangeAspect="1"/>
            </p:cNvGrpSpPr>
            <p:nvPr/>
          </p:nvGrpSpPr>
          <p:grpSpPr>
            <a:xfrm>
              <a:off x="7252969" y="3696185"/>
              <a:ext cx="433662" cy="432000"/>
              <a:chOff x="1612569" y="1710882"/>
              <a:chExt cx="687724" cy="685089"/>
            </a:xfrm>
            <a:solidFill>
              <a:srgbClr val="C6A502"/>
            </a:solidFill>
          </p:grpSpPr>
          <p:sp>
            <p:nvSpPr>
              <p:cNvPr id="107" name="Oval 118"/>
              <p:cNvSpPr>
                <a:spLocks noChangeAspect="1" noChangeArrowheads="1"/>
              </p:cNvSpPr>
              <p:nvPr/>
            </p:nvSpPr>
            <p:spPr bwMode="auto">
              <a:xfrm>
                <a:off x="1642978" y="1740913"/>
                <a:ext cx="631835" cy="627998"/>
              </a:xfrm>
              <a:prstGeom prst="ellipse">
                <a:avLst/>
              </a:prstGeom>
              <a:solidFill>
                <a:schemeClr val="accent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08" name="Oval 135"/>
              <p:cNvSpPr>
                <a:spLocks noChangeArrowheads="1"/>
              </p:cNvSpPr>
              <p:nvPr/>
            </p:nvSpPr>
            <p:spPr bwMode="auto">
              <a:xfrm>
                <a:off x="1612569" y="1710882"/>
                <a:ext cx="687724" cy="685089"/>
              </a:xfrm>
              <a:prstGeom prst="ellipse">
                <a:avLst/>
              </a:prstGeom>
              <a:noFill/>
              <a:ln w="14288" cap="flat">
                <a:solidFill>
                  <a:schemeClr val="accent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100" dirty="0">
                  <a:latin typeface="Trebuchet MS" panose="020B0603020202020204" pitchFamily="34" charset="0"/>
                </a:endParaRPr>
              </a:p>
            </p:txBody>
          </p:sp>
          <p:sp>
            <p:nvSpPr>
              <p:cNvPr id="109" name="Rectangle 108"/>
              <p:cNvSpPr/>
              <p:nvPr/>
            </p:nvSpPr>
            <p:spPr>
              <a:xfrm>
                <a:off x="1675350" y="1852090"/>
                <a:ext cx="514369" cy="414875"/>
              </a:xfrm>
              <a:prstGeom prst="rect">
                <a:avLst/>
              </a:prstGeom>
              <a:noFill/>
            </p:spPr>
            <p:txBody>
              <a:bodyPr wrap="none">
                <a:spAutoFit/>
              </a:bodyPr>
              <a:lstStyle/>
              <a:p>
                <a:r>
                  <a:rPr lang="en-US" sz="1100" b="1" dirty="0">
                    <a:solidFill>
                      <a:srgbClr val="FFFFFF"/>
                    </a:solidFill>
                    <a:latin typeface="Trebuchet MS" panose="020B0603020202020204" pitchFamily="34" charset="0"/>
                  </a:rPr>
                  <a:t>#4</a:t>
                </a:r>
                <a:endParaRPr lang="en-US" sz="1100" dirty="0">
                  <a:solidFill>
                    <a:srgbClr val="FFFFFF"/>
                  </a:solidFill>
                  <a:latin typeface="Trebuchet MS" panose="020B0603020202020204" pitchFamily="34" charset="0"/>
                </a:endParaRPr>
              </a:p>
            </p:txBody>
          </p:sp>
        </p:grpSp>
        <p:grpSp>
          <p:nvGrpSpPr>
            <p:cNvPr id="45" name="Group 44"/>
            <p:cNvGrpSpPr>
              <a:grpSpLocks noChangeAspect="1"/>
            </p:cNvGrpSpPr>
            <p:nvPr/>
          </p:nvGrpSpPr>
          <p:grpSpPr>
            <a:xfrm>
              <a:off x="5235032" y="3718106"/>
              <a:ext cx="323276" cy="324000"/>
              <a:chOff x="4463951" y="5044034"/>
              <a:chExt cx="879144" cy="881111"/>
            </a:xfrm>
          </p:grpSpPr>
          <p:sp>
            <p:nvSpPr>
              <p:cNvPr id="84" name="Oval 27"/>
              <p:cNvSpPr>
                <a:spLocks noChangeArrowheads="1"/>
              </p:cNvSpPr>
              <p:nvPr/>
            </p:nvSpPr>
            <p:spPr bwMode="auto">
              <a:xfrm>
                <a:off x="4463951" y="5044034"/>
                <a:ext cx="879144" cy="881111"/>
              </a:xfrm>
              <a:prstGeom prst="ellipse">
                <a:avLst/>
              </a:pr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5" name="Freeform 34"/>
              <p:cNvSpPr>
                <a:spLocks/>
              </p:cNvSpPr>
              <p:nvPr/>
            </p:nvSpPr>
            <p:spPr bwMode="auto">
              <a:xfrm>
                <a:off x="4658661" y="5293813"/>
                <a:ext cx="677223" cy="628709"/>
              </a:xfrm>
              <a:custGeom>
                <a:avLst/>
                <a:gdLst/>
                <a:ahLst/>
                <a:cxnLst>
                  <a:cxn ang="0">
                    <a:pos x="267" y="8"/>
                  </a:cxn>
                  <a:cxn ang="0">
                    <a:pos x="255" y="0"/>
                  </a:cxn>
                  <a:cxn ang="0">
                    <a:pos x="13" y="0"/>
                  </a:cxn>
                  <a:cxn ang="0">
                    <a:pos x="0" y="13"/>
                  </a:cxn>
                  <a:cxn ang="0">
                    <a:pos x="0" y="37"/>
                  </a:cxn>
                  <a:cxn ang="0">
                    <a:pos x="0" y="214"/>
                  </a:cxn>
                  <a:cxn ang="0">
                    <a:pos x="7" y="225"/>
                  </a:cxn>
                  <a:cxn ang="0">
                    <a:pos x="188" y="406"/>
                  </a:cxn>
                  <a:cxn ang="0">
                    <a:pos x="437" y="178"/>
                  </a:cxn>
                  <a:cxn ang="0">
                    <a:pos x="267" y="8"/>
                  </a:cxn>
                </a:cxnLst>
                <a:rect l="0" t="0" r="r" b="b"/>
                <a:pathLst>
                  <a:path w="437" h="406">
                    <a:moveTo>
                      <a:pt x="267" y="8"/>
                    </a:moveTo>
                    <a:cubicBezTo>
                      <a:pt x="265" y="4"/>
                      <a:pt x="261" y="0"/>
                      <a:pt x="255" y="0"/>
                    </a:cubicBezTo>
                    <a:cubicBezTo>
                      <a:pt x="13" y="0"/>
                      <a:pt x="13" y="0"/>
                      <a:pt x="13" y="0"/>
                    </a:cubicBezTo>
                    <a:cubicBezTo>
                      <a:pt x="6" y="0"/>
                      <a:pt x="0" y="6"/>
                      <a:pt x="0" y="13"/>
                    </a:cubicBezTo>
                    <a:cubicBezTo>
                      <a:pt x="0" y="37"/>
                      <a:pt x="0" y="37"/>
                      <a:pt x="0" y="37"/>
                    </a:cubicBezTo>
                    <a:cubicBezTo>
                      <a:pt x="0" y="214"/>
                      <a:pt x="0" y="214"/>
                      <a:pt x="0" y="214"/>
                    </a:cubicBezTo>
                    <a:cubicBezTo>
                      <a:pt x="0" y="219"/>
                      <a:pt x="3" y="223"/>
                      <a:pt x="7" y="225"/>
                    </a:cubicBezTo>
                    <a:cubicBezTo>
                      <a:pt x="188" y="406"/>
                      <a:pt x="188" y="406"/>
                      <a:pt x="188" y="406"/>
                    </a:cubicBezTo>
                    <a:cubicBezTo>
                      <a:pt x="313" y="393"/>
                      <a:pt x="413" y="300"/>
                      <a:pt x="437" y="178"/>
                    </a:cubicBezTo>
                    <a:lnTo>
                      <a:pt x="267" y="8"/>
                    </a:lnTo>
                    <a:close/>
                  </a:path>
                </a:pathLst>
              </a:custGeom>
              <a:solidFill>
                <a:schemeClr val="accent1">
                  <a:lumMod val="50000"/>
                </a:schemeClr>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6" name="Freeform 536"/>
              <p:cNvSpPr>
                <a:spLocks/>
              </p:cNvSpPr>
              <p:nvPr/>
            </p:nvSpPr>
            <p:spPr bwMode="auto">
              <a:xfrm>
                <a:off x="4660627" y="5296437"/>
                <a:ext cx="411710" cy="345495"/>
              </a:xfrm>
              <a:custGeom>
                <a:avLst/>
                <a:gdLst/>
                <a:ahLst/>
                <a:cxnLst>
                  <a:cxn ang="0">
                    <a:pos x="12" y="223"/>
                  </a:cxn>
                  <a:cxn ang="0">
                    <a:pos x="0" y="212"/>
                  </a:cxn>
                  <a:cxn ang="0">
                    <a:pos x="0" y="11"/>
                  </a:cxn>
                  <a:cxn ang="0">
                    <a:pos x="12" y="0"/>
                  </a:cxn>
                  <a:cxn ang="0">
                    <a:pos x="254" y="0"/>
                  </a:cxn>
                  <a:cxn ang="0">
                    <a:pos x="266" y="11"/>
                  </a:cxn>
                  <a:cxn ang="0">
                    <a:pos x="266" y="212"/>
                  </a:cxn>
                  <a:cxn ang="0">
                    <a:pos x="254" y="223"/>
                  </a:cxn>
                  <a:cxn ang="0">
                    <a:pos x="12" y="223"/>
                  </a:cxn>
                </a:cxnLst>
                <a:rect l="0" t="0" r="r" b="b"/>
                <a:pathLst>
                  <a:path w="266" h="223">
                    <a:moveTo>
                      <a:pt x="12" y="223"/>
                    </a:moveTo>
                    <a:cubicBezTo>
                      <a:pt x="5" y="223"/>
                      <a:pt x="0" y="218"/>
                      <a:pt x="0" y="212"/>
                    </a:cubicBezTo>
                    <a:cubicBezTo>
                      <a:pt x="0" y="11"/>
                      <a:pt x="0" y="11"/>
                      <a:pt x="0" y="11"/>
                    </a:cubicBezTo>
                    <a:cubicBezTo>
                      <a:pt x="0" y="5"/>
                      <a:pt x="5" y="0"/>
                      <a:pt x="12" y="0"/>
                    </a:cubicBezTo>
                    <a:cubicBezTo>
                      <a:pt x="254" y="0"/>
                      <a:pt x="254" y="0"/>
                      <a:pt x="254" y="0"/>
                    </a:cubicBezTo>
                    <a:cubicBezTo>
                      <a:pt x="261" y="0"/>
                      <a:pt x="266" y="5"/>
                      <a:pt x="266" y="11"/>
                    </a:cubicBezTo>
                    <a:cubicBezTo>
                      <a:pt x="266" y="212"/>
                      <a:pt x="266" y="212"/>
                      <a:pt x="266" y="212"/>
                    </a:cubicBezTo>
                    <a:cubicBezTo>
                      <a:pt x="266" y="218"/>
                      <a:pt x="261" y="223"/>
                      <a:pt x="254" y="223"/>
                    </a:cubicBezTo>
                    <a:lnTo>
                      <a:pt x="12" y="22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7" name="Freeform 537"/>
              <p:cNvSpPr>
                <a:spLocks noEditPoints="1"/>
              </p:cNvSpPr>
              <p:nvPr/>
            </p:nvSpPr>
            <p:spPr bwMode="auto">
              <a:xfrm>
                <a:off x="4658660" y="5293814"/>
                <a:ext cx="414987" cy="351395"/>
              </a:xfrm>
              <a:custGeom>
                <a:avLst/>
                <a:gdLst/>
                <a:ahLst/>
                <a:cxnLst>
                  <a:cxn ang="0">
                    <a:pos x="255" y="3"/>
                  </a:cxn>
                  <a:cxn ang="0">
                    <a:pos x="265" y="13"/>
                  </a:cxn>
                  <a:cxn ang="0">
                    <a:pos x="265" y="214"/>
                  </a:cxn>
                  <a:cxn ang="0">
                    <a:pos x="255" y="224"/>
                  </a:cxn>
                  <a:cxn ang="0">
                    <a:pos x="13" y="224"/>
                  </a:cxn>
                  <a:cxn ang="0">
                    <a:pos x="3" y="214"/>
                  </a:cxn>
                  <a:cxn ang="0">
                    <a:pos x="3" y="13"/>
                  </a:cxn>
                  <a:cxn ang="0">
                    <a:pos x="13" y="3"/>
                  </a:cxn>
                  <a:cxn ang="0">
                    <a:pos x="255" y="3"/>
                  </a:cxn>
                  <a:cxn ang="0">
                    <a:pos x="255" y="0"/>
                  </a:cxn>
                  <a:cxn ang="0">
                    <a:pos x="13" y="0"/>
                  </a:cxn>
                  <a:cxn ang="0">
                    <a:pos x="0" y="13"/>
                  </a:cxn>
                  <a:cxn ang="0">
                    <a:pos x="0" y="214"/>
                  </a:cxn>
                  <a:cxn ang="0">
                    <a:pos x="13" y="227"/>
                  </a:cxn>
                  <a:cxn ang="0">
                    <a:pos x="255" y="227"/>
                  </a:cxn>
                  <a:cxn ang="0">
                    <a:pos x="268" y="214"/>
                  </a:cxn>
                  <a:cxn ang="0">
                    <a:pos x="268" y="13"/>
                  </a:cxn>
                  <a:cxn ang="0">
                    <a:pos x="255" y="0"/>
                  </a:cxn>
                </a:cxnLst>
                <a:rect l="0" t="0" r="r" b="b"/>
                <a:pathLst>
                  <a:path w="268" h="227">
                    <a:moveTo>
                      <a:pt x="255" y="3"/>
                    </a:moveTo>
                    <a:cubicBezTo>
                      <a:pt x="261" y="3"/>
                      <a:pt x="265" y="8"/>
                      <a:pt x="265" y="13"/>
                    </a:cubicBezTo>
                    <a:cubicBezTo>
                      <a:pt x="265" y="214"/>
                      <a:pt x="265" y="214"/>
                      <a:pt x="265" y="214"/>
                    </a:cubicBezTo>
                    <a:cubicBezTo>
                      <a:pt x="265" y="219"/>
                      <a:pt x="261" y="224"/>
                      <a:pt x="255" y="224"/>
                    </a:cubicBezTo>
                    <a:cubicBezTo>
                      <a:pt x="13" y="224"/>
                      <a:pt x="13" y="224"/>
                      <a:pt x="13" y="224"/>
                    </a:cubicBezTo>
                    <a:cubicBezTo>
                      <a:pt x="7" y="224"/>
                      <a:pt x="3" y="219"/>
                      <a:pt x="3" y="214"/>
                    </a:cubicBezTo>
                    <a:cubicBezTo>
                      <a:pt x="3" y="13"/>
                      <a:pt x="3" y="13"/>
                      <a:pt x="3" y="13"/>
                    </a:cubicBezTo>
                    <a:cubicBezTo>
                      <a:pt x="3" y="8"/>
                      <a:pt x="7" y="3"/>
                      <a:pt x="13" y="3"/>
                    </a:cubicBezTo>
                    <a:cubicBezTo>
                      <a:pt x="255" y="3"/>
                      <a:pt x="255" y="3"/>
                      <a:pt x="255" y="3"/>
                    </a:cubicBezTo>
                    <a:moveTo>
                      <a:pt x="255" y="0"/>
                    </a:moveTo>
                    <a:cubicBezTo>
                      <a:pt x="13" y="0"/>
                      <a:pt x="13" y="0"/>
                      <a:pt x="13" y="0"/>
                    </a:cubicBezTo>
                    <a:cubicBezTo>
                      <a:pt x="6" y="0"/>
                      <a:pt x="0" y="6"/>
                      <a:pt x="0" y="13"/>
                    </a:cubicBezTo>
                    <a:cubicBezTo>
                      <a:pt x="0" y="214"/>
                      <a:pt x="0" y="214"/>
                      <a:pt x="0" y="214"/>
                    </a:cubicBezTo>
                    <a:cubicBezTo>
                      <a:pt x="0" y="221"/>
                      <a:pt x="6" y="227"/>
                      <a:pt x="13" y="227"/>
                    </a:cubicBezTo>
                    <a:cubicBezTo>
                      <a:pt x="255" y="227"/>
                      <a:pt x="255" y="227"/>
                      <a:pt x="255" y="227"/>
                    </a:cubicBezTo>
                    <a:cubicBezTo>
                      <a:pt x="262" y="227"/>
                      <a:pt x="268" y="221"/>
                      <a:pt x="268" y="214"/>
                    </a:cubicBezTo>
                    <a:cubicBezTo>
                      <a:pt x="268" y="13"/>
                      <a:pt x="268" y="13"/>
                      <a:pt x="268" y="13"/>
                    </a:cubicBezTo>
                    <a:cubicBezTo>
                      <a:pt x="268" y="6"/>
                      <a:pt x="262" y="0"/>
                      <a:pt x="255" y="0"/>
                    </a:cubicBezTo>
                    <a:close/>
                  </a:path>
                </a:pathLst>
              </a:custGeom>
              <a:solidFill>
                <a:srgbClr val="8FC4D7"/>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8" name="Freeform 538"/>
              <p:cNvSpPr>
                <a:spLocks/>
              </p:cNvSpPr>
              <p:nvPr/>
            </p:nvSpPr>
            <p:spPr bwMode="auto">
              <a:xfrm>
                <a:off x="4658660" y="5293814"/>
                <a:ext cx="414987" cy="57036"/>
              </a:xfrm>
              <a:custGeom>
                <a:avLst/>
                <a:gdLst/>
                <a:ahLst/>
                <a:cxnLst>
                  <a:cxn ang="0">
                    <a:pos x="255" y="0"/>
                  </a:cxn>
                  <a:cxn ang="0">
                    <a:pos x="13" y="0"/>
                  </a:cxn>
                  <a:cxn ang="0">
                    <a:pos x="0" y="13"/>
                  </a:cxn>
                  <a:cxn ang="0">
                    <a:pos x="0" y="37"/>
                  </a:cxn>
                  <a:cxn ang="0">
                    <a:pos x="268" y="37"/>
                  </a:cxn>
                  <a:cxn ang="0">
                    <a:pos x="268" y="13"/>
                  </a:cxn>
                  <a:cxn ang="0">
                    <a:pos x="255" y="0"/>
                  </a:cxn>
                </a:cxnLst>
                <a:rect l="0" t="0" r="r" b="b"/>
                <a:pathLst>
                  <a:path w="268" h="37">
                    <a:moveTo>
                      <a:pt x="255" y="0"/>
                    </a:moveTo>
                    <a:cubicBezTo>
                      <a:pt x="13" y="0"/>
                      <a:pt x="13" y="0"/>
                      <a:pt x="13" y="0"/>
                    </a:cubicBezTo>
                    <a:cubicBezTo>
                      <a:pt x="6" y="0"/>
                      <a:pt x="0" y="6"/>
                      <a:pt x="0" y="13"/>
                    </a:cubicBezTo>
                    <a:cubicBezTo>
                      <a:pt x="0" y="37"/>
                      <a:pt x="0" y="37"/>
                      <a:pt x="0" y="37"/>
                    </a:cubicBezTo>
                    <a:cubicBezTo>
                      <a:pt x="268" y="37"/>
                      <a:pt x="268" y="37"/>
                      <a:pt x="268" y="37"/>
                    </a:cubicBezTo>
                    <a:cubicBezTo>
                      <a:pt x="268" y="13"/>
                      <a:pt x="268" y="13"/>
                      <a:pt x="268" y="13"/>
                    </a:cubicBezTo>
                    <a:cubicBezTo>
                      <a:pt x="268" y="6"/>
                      <a:pt x="262" y="0"/>
                      <a:pt x="255" y="0"/>
                    </a:cubicBezTo>
                    <a:close/>
                  </a:path>
                </a:pathLst>
              </a:custGeom>
              <a:solidFill>
                <a:srgbClr val="8FC4D7"/>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9" name="Oval 539"/>
              <p:cNvSpPr>
                <a:spLocks noChangeArrowheads="1"/>
              </p:cNvSpPr>
              <p:nvPr/>
            </p:nvSpPr>
            <p:spPr bwMode="auto">
              <a:xfrm>
                <a:off x="4677672" y="5312171"/>
                <a:ext cx="21634" cy="21634"/>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0" name="Oval 540"/>
              <p:cNvSpPr>
                <a:spLocks noChangeArrowheads="1"/>
              </p:cNvSpPr>
              <p:nvPr/>
            </p:nvSpPr>
            <p:spPr bwMode="auto">
              <a:xfrm>
                <a:off x="4708485" y="5312171"/>
                <a:ext cx="21634" cy="21634"/>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1" name="Oval 541"/>
              <p:cNvSpPr>
                <a:spLocks noChangeArrowheads="1"/>
              </p:cNvSpPr>
              <p:nvPr/>
            </p:nvSpPr>
            <p:spPr bwMode="auto">
              <a:xfrm>
                <a:off x="4737986" y="5312171"/>
                <a:ext cx="22946" cy="21634"/>
              </a:xfrm>
              <a:prstGeom prst="ellipse">
                <a:avLst/>
              </a:pr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2" name="Rectangle 542"/>
              <p:cNvSpPr>
                <a:spLocks noChangeArrowheads="1"/>
              </p:cNvSpPr>
              <p:nvPr/>
            </p:nvSpPr>
            <p:spPr bwMode="auto">
              <a:xfrm>
                <a:off x="4790433" y="5313482"/>
                <a:ext cx="255679" cy="1901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3" name="Rectangle 543"/>
              <p:cNvSpPr>
                <a:spLocks noChangeArrowheads="1"/>
              </p:cNvSpPr>
              <p:nvPr/>
            </p:nvSpPr>
            <p:spPr bwMode="auto">
              <a:xfrm>
                <a:off x="4680295" y="5381663"/>
                <a:ext cx="91782" cy="7867"/>
              </a:xfrm>
              <a:prstGeom prst="rect">
                <a:avLst/>
              </a:prstGeom>
              <a:solidFill>
                <a:srgbClr val="8FC4D7"/>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4" name="Rectangle 544"/>
              <p:cNvSpPr>
                <a:spLocks noChangeArrowheads="1"/>
              </p:cNvSpPr>
              <p:nvPr/>
            </p:nvSpPr>
            <p:spPr bwMode="auto">
              <a:xfrm>
                <a:off x="4680295" y="5553427"/>
                <a:ext cx="97683" cy="7867"/>
              </a:xfrm>
              <a:prstGeom prst="rect">
                <a:avLst/>
              </a:prstGeom>
              <a:solidFill>
                <a:srgbClr val="8FC4D7"/>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5" name="Rectangle 545"/>
              <p:cNvSpPr>
                <a:spLocks noChangeArrowheads="1"/>
              </p:cNvSpPr>
              <p:nvPr/>
            </p:nvSpPr>
            <p:spPr bwMode="auto">
              <a:xfrm>
                <a:off x="4680295" y="5577028"/>
                <a:ext cx="361229" cy="7867"/>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6" name="Rectangle 546"/>
              <p:cNvSpPr>
                <a:spLocks noChangeArrowheads="1"/>
              </p:cNvSpPr>
              <p:nvPr/>
            </p:nvSpPr>
            <p:spPr bwMode="auto">
              <a:xfrm>
                <a:off x="4680295" y="5599974"/>
                <a:ext cx="361229" cy="9178"/>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7" name="Rectangle 547"/>
              <p:cNvSpPr>
                <a:spLocks noChangeArrowheads="1"/>
              </p:cNvSpPr>
              <p:nvPr/>
            </p:nvSpPr>
            <p:spPr bwMode="auto">
              <a:xfrm>
                <a:off x="4985799" y="5381663"/>
                <a:ext cx="57036" cy="7867"/>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8" name="Rectangle 548"/>
              <p:cNvSpPr>
                <a:spLocks noChangeArrowheads="1"/>
              </p:cNvSpPr>
              <p:nvPr/>
            </p:nvSpPr>
            <p:spPr bwMode="auto">
              <a:xfrm>
                <a:off x="4914340" y="5381663"/>
                <a:ext cx="57692" cy="7867"/>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99" name="Rectangle 549"/>
              <p:cNvSpPr>
                <a:spLocks noChangeArrowheads="1"/>
              </p:cNvSpPr>
              <p:nvPr/>
            </p:nvSpPr>
            <p:spPr bwMode="auto">
              <a:xfrm>
                <a:off x="4841569" y="5381663"/>
                <a:ext cx="57692" cy="7867"/>
              </a:xfrm>
              <a:prstGeom prst="rect">
                <a:avLst/>
              </a:prstGeom>
              <a:solidFill>
                <a:srgbClr val="A6DAE9"/>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0" name="Rectangle 550"/>
              <p:cNvSpPr>
                <a:spLocks noChangeArrowheads="1"/>
              </p:cNvSpPr>
              <p:nvPr/>
            </p:nvSpPr>
            <p:spPr bwMode="auto">
              <a:xfrm>
                <a:off x="4680295" y="5420343"/>
                <a:ext cx="362540" cy="108828"/>
              </a:xfrm>
              <a:prstGeom prst="rect">
                <a:avLst/>
              </a:prstGeom>
              <a:solidFill>
                <a:srgbClr val="15B0BF"/>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1" name="Freeform 551"/>
              <p:cNvSpPr>
                <a:spLocks/>
              </p:cNvSpPr>
              <p:nvPr/>
            </p:nvSpPr>
            <p:spPr bwMode="auto">
              <a:xfrm>
                <a:off x="4742575" y="5420343"/>
                <a:ext cx="300259" cy="108828"/>
              </a:xfrm>
              <a:custGeom>
                <a:avLst/>
                <a:gdLst/>
                <a:ahLst/>
                <a:cxnLst>
                  <a:cxn ang="0">
                    <a:pos x="0" y="166"/>
                  </a:cxn>
                  <a:cxn ang="0">
                    <a:pos x="458" y="166"/>
                  </a:cxn>
                  <a:cxn ang="0">
                    <a:pos x="458" y="0"/>
                  </a:cxn>
                  <a:cxn ang="0">
                    <a:pos x="272" y="0"/>
                  </a:cxn>
                  <a:cxn ang="0">
                    <a:pos x="0" y="166"/>
                  </a:cxn>
                </a:cxnLst>
                <a:rect l="0" t="0" r="r" b="b"/>
                <a:pathLst>
                  <a:path w="458" h="166">
                    <a:moveTo>
                      <a:pt x="0" y="166"/>
                    </a:moveTo>
                    <a:lnTo>
                      <a:pt x="458" y="166"/>
                    </a:lnTo>
                    <a:lnTo>
                      <a:pt x="458" y="0"/>
                    </a:lnTo>
                    <a:lnTo>
                      <a:pt x="272" y="0"/>
                    </a:lnTo>
                    <a:lnTo>
                      <a:pt x="0" y="166"/>
                    </a:lnTo>
                    <a:close/>
                  </a:path>
                </a:pathLst>
              </a:custGeom>
              <a:solidFill>
                <a:srgbClr val="1695A4"/>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2" name="Freeform 552"/>
              <p:cNvSpPr>
                <a:spLocks noEditPoints="1"/>
              </p:cNvSpPr>
              <p:nvPr/>
            </p:nvSpPr>
            <p:spPr bwMode="auto">
              <a:xfrm>
                <a:off x="4841569" y="5407887"/>
                <a:ext cx="312716" cy="311405"/>
              </a:xfrm>
              <a:custGeom>
                <a:avLst/>
                <a:gdLst/>
                <a:ahLst/>
                <a:cxnLst>
                  <a:cxn ang="0">
                    <a:pos x="184" y="84"/>
                  </a:cxn>
                  <a:cxn ang="0">
                    <a:pos x="191" y="65"/>
                  </a:cxn>
                  <a:cxn ang="0">
                    <a:pos x="182" y="40"/>
                  </a:cxn>
                  <a:cxn ang="0">
                    <a:pos x="165" y="44"/>
                  </a:cxn>
                  <a:cxn ang="0">
                    <a:pos x="161" y="25"/>
                  </a:cxn>
                  <a:cxn ang="0">
                    <a:pos x="141" y="7"/>
                  </a:cxn>
                  <a:cxn ang="0">
                    <a:pos x="128" y="20"/>
                  </a:cxn>
                  <a:cxn ang="0">
                    <a:pos x="115" y="5"/>
                  </a:cxn>
                  <a:cxn ang="0">
                    <a:pos x="89" y="0"/>
                  </a:cxn>
                  <a:cxn ang="0">
                    <a:pos x="84" y="17"/>
                  </a:cxn>
                  <a:cxn ang="0">
                    <a:pos x="65" y="10"/>
                  </a:cxn>
                  <a:cxn ang="0">
                    <a:pos x="40" y="19"/>
                  </a:cxn>
                  <a:cxn ang="0">
                    <a:pos x="45" y="37"/>
                  </a:cxn>
                  <a:cxn ang="0">
                    <a:pos x="25" y="40"/>
                  </a:cxn>
                  <a:cxn ang="0">
                    <a:pos x="8" y="60"/>
                  </a:cxn>
                  <a:cxn ang="0">
                    <a:pos x="20" y="73"/>
                  </a:cxn>
                  <a:cxn ang="0">
                    <a:pos x="5" y="86"/>
                  </a:cxn>
                  <a:cxn ang="0">
                    <a:pos x="0" y="112"/>
                  </a:cxn>
                  <a:cxn ang="0">
                    <a:pos x="17" y="117"/>
                  </a:cxn>
                  <a:cxn ang="0">
                    <a:pos x="11" y="136"/>
                  </a:cxn>
                  <a:cxn ang="0">
                    <a:pos x="19" y="161"/>
                  </a:cxn>
                  <a:cxn ang="0">
                    <a:pos x="37" y="157"/>
                  </a:cxn>
                  <a:cxn ang="0">
                    <a:pos x="40" y="176"/>
                  </a:cxn>
                  <a:cxn ang="0">
                    <a:pos x="60" y="194"/>
                  </a:cxn>
                  <a:cxn ang="0">
                    <a:pos x="74" y="181"/>
                  </a:cxn>
                  <a:cxn ang="0">
                    <a:pos x="86" y="196"/>
                  </a:cxn>
                  <a:cxn ang="0">
                    <a:pos x="112" y="201"/>
                  </a:cxn>
                  <a:cxn ang="0">
                    <a:pos x="118" y="184"/>
                  </a:cxn>
                  <a:cxn ang="0">
                    <a:pos x="136" y="191"/>
                  </a:cxn>
                  <a:cxn ang="0">
                    <a:pos x="161" y="182"/>
                  </a:cxn>
                  <a:cxn ang="0">
                    <a:pos x="157" y="164"/>
                  </a:cxn>
                  <a:cxn ang="0">
                    <a:pos x="177" y="161"/>
                  </a:cxn>
                  <a:cxn ang="0">
                    <a:pos x="194" y="141"/>
                  </a:cxn>
                  <a:cxn ang="0">
                    <a:pos x="181" y="128"/>
                  </a:cxn>
                  <a:cxn ang="0">
                    <a:pos x="197" y="115"/>
                  </a:cxn>
                  <a:cxn ang="0">
                    <a:pos x="202" y="89"/>
                  </a:cxn>
                  <a:cxn ang="0">
                    <a:pos x="101" y="142"/>
                  </a:cxn>
                  <a:cxn ang="0">
                    <a:pos x="101" y="59"/>
                  </a:cxn>
                  <a:cxn ang="0">
                    <a:pos x="101" y="142"/>
                  </a:cxn>
                </a:cxnLst>
                <a:rect l="0" t="0" r="r" b="b"/>
                <a:pathLst>
                  <a:path w="202" h="201">
                    <a:moveTo>
                      <a:pt x="197" y="84"/>
                    </a:moveTo>
                    <a:cubicBezTo>
                      <a:pt x="184" y="84"/>
                      <a:pt x="184" y="84"/>
                      <a:pt x="184" y="84"/>
                    </a:cubicBezTo>
                    <a:cubicBezTo>
                      <a:pt x="183" y="79"/>
                      <a:pt x="182" y="75"/>
                      <a:pt x="181" y="71"/>
                    </a:cubicBezTo>
                    <a:cubicBezTo>
                      <a:pt x="191" y="65"/>
                      <a:pt x="191" y="65"/>
                      <a:pt x="191" y="65"/>
                    </a:cubicBezTo>
                    <a:cubicBezTo>
                      <a:pt x="193" y="64"/>
                      <a:pt x="194" y="60"/>
                      <a:pt x="193" y="58"/>
                    </a:cubicBezTo>
                    <a:cubicBezTo>
                      <a:pt x="182" y="40"/>
                      <a:pt x="182" y="40"/>
                      <a:pt x="182" y="40"/>
                    </a:cubicBezTo>
                    <a:cubicBezTo>
                      <a:pt x="181" y="38"/>
                      <a:pt x="178" y="37"/>
                      <a:pt x="175" y="38"/>
                    </a:cubicBezTo>
                    <a:cubicBezTo>
                      <a:pt x="165" y="44"/>
                      <a:pt x="165" y="44"/>
                      <a:pt x="165" y="44"/>
                    </a:cubicBezTo>
                    <a:cubicBezTo>
                      <a:pt x="162" y="41"/>
                      <a:pt x="159" y="38"/>
                      <a:pt x="155" y="35"/>
                    </a:cubicBezTo>
                    <a:cubicBezTo>
                      <a:pt x="161" y="25"/>
                      <a:pt x="161" y="25"/>
                      <a:pt x="161" y="25"/>
                    </a:cubicBezTo>
                    <a:cubicBezTo>
                      <a:pt x="163" y="22"/>
                      <a:pt x="162" y="19"/>
                      <a:pt x="159" y="18"/>
                    </a:cubicBezTo>
                    <a:cubicBezTo>
                      <a:pt x="141" y="7"/>
                      <a:pt x="141" y="7"/>
                      <a:pt x="141" y="7"/>
                    </a:cubicBezTo>
                    <a:cubicBezTo>
                      <a:pt x="139" y="6"/>
                      <a:pt x="136" y="7"/>
                      <a:pt x="134" y="9"/>
                    </a:cubicBezTo>
                    <a:cubicBezTo>
                      <a:pt x="128" y="20"/>
                      <a:pt x="128" y="20"/>
                      <a:pt x="128" y="20"/>
                    </a:cubicBezTo>
                    <a:cubicBezTo>
                      <a:pt x="124" y="19"/>
                      <a:pt x="120" y="17"/>
                      <a:pt x="115" y="17"/>
                    </a:cubicBezTo>
                    <a:cubicBezTo>
                      <a:pt x="115" y="5"/>
                      <a:pt x="115" y="5"/>
                      <a:pt x="115" y="5"/>
                    </a:cubicBezTo>
                    <a:cubicBezTo>
                      <a:pt x="115" y="2"/>
                      <a:pt x="113" y="0"/>
                      <a:pt x="110" y="0"/>
                    </a:cubicBezTo>
                    <a:cubicBezTo>
                      <a:pt x="89" y="0"/>
                      <a:pt x="89" y="0"/>
                      <a:pt x="89" y="0"/>
                    </a:cubicBezTo>
                    <a:cubicBezTo>
                      <a:pt x="86" y="0"/>
                      <a:pt x="84" y="2"/>
                      <a:pt x="84" y="5"/>
                    </a:cubicBezTo>
                    <a:cubicBezTo>
                      <a:pt x="84" y="17"/>
                      <a:pt x="84" y="17"/>
                      <a:pt x="84" y="17"/>
                    </a:cubicBezTo>
                    <a:cubicBezTo>
                      <a:pt x="80" y="18"/>
                      <a:pt x="75" y="19"/>
                      <a:pt x="71" y="21"/>
                    </a:cubicBezTo>
                    <a:cubicBezTo>
                      <a:pt x="65" y="10"/>
                      <a:pt x="65" y="10"/>
                      <a:pt x="65" y="10"/>
                    </a:cubicBezTo>
                    <a:cubicBezTo>
                      <a:pt x="64" y="8"/>
                      <a:pt x="61" y="7"/>
                      <a:pt x="58" y="8"/>
                    </a:cubicBezTo>
                    <a:cubicBezTo>
                      <a:pt x="40" y="19"/>
                      <a:pt x="40" y="19"/>
                      <a:pt x="40" y="19"/>
                    </a:cubicBezTo>
                    <a:cubicBezTo>
                      <a:pt x="38" y="20"/>
                      <a:pt x="37" y="23"/>
                      <a:pt x="38" y="26"/>
                    </a:cubicBezTo>
                    <a:cubicBezTo>
                      <a:pt x="45" y="37"/>
                      <a:pt x="45" y="37"/>
                      <a:pt x="45" y="37"/>
                    </a:cubicBezTo>
                    <a:cubicBezTo>
                      <a:pt x="41" y="40"/>
                      <a:pt x="38" y="43"/>
                      <a:pt x="35" y="46"/>
                    </a:cubicBezTo>
                    <a:cubicBezTo>
                      <a:pt x="25" y="40"/>
                      <a:pt x="25" y="40"/>
                      <a:pt x="25" y="40"/>
                    </a:cubicBezTo>
                    <a:cubicBezTo>
                      <a:pt x="23" y="39"/>
                      <a:pt x="19" y="40"/>
                      <a:pt x="18" y="42"/>
                    </a:cubicBezTo>
                    <a:cubicBezTo>
                      <a:pt x="8" y="60"/>
                      <a:pt x="8" y="60"/>
                      <a:pt x="8" y="60"/>
                    </a:cubicBezTo>
                    <a:cubicBezTo>
                      <a:pt x="6" y="62"/>
                      <a:pt x="7" y="66"/>
                      <a:pt x="9" y="67"/>
                    </a:cubicBezTo>
                    <a:cubicBezTo>
                      <a:pt x="20" y="73"/>
                      <a:pt x="20" y="73"/>
                      <a:pt x="20" y="73"/>
                    </a:cubicBezTo>
                    <a:cubicBezTo>
                      <a:pt x="19" y="77"/>
                      <a:pt x="18" y="82"/>
                      <a:pt x="17" y="86"/>
                    </a:cubicBezTo>
                    <a:cubicBezTo>
                      <a:pt x="5" y="86"/>
                      <a:pt x="5" y="86"/>
                      <a:pt x="5" y="86"/>
                    </a:cubicBezTo>
                    <a:cubicBezTo>
                      <a:pt x="2" y="86"/>
                      <a:pt x="0" y="88"/>
                      <a:pt x="0" y="91"/>
                    </a:cubicBezTo>
                    <a:cubicBezTo>
                      <a:pt x="0" y="112"/>
                      <a:pt x="0" y="112"/>
                      <a:pt x="0" y="112"/>
                    </a:cubicBezTo>
                    <a:cubicBezTo>
                      <a:pt x="0" y="115"/>
                      <a:pt x="2" y="117"/>
                      <a:pt x="5" y="117"/>
                    </a:cubicBezTo>
                    <a:cubicBezTo>
                      <a:pt x="17" y="117"/>
                      <a:pt x="17" y="117"/>
                      <a:pt x="17" y="117"/>
                    </a:cubicBezTo>
                    <a:cubicBezTo>
                      <a:pt x="18" y="122"/>
                      <a:pt x="19" y="126"/>
                      <a:pt x="21" y="130"/>
                    </a:cubicBezTo>
                    <a:cubicBezTo>
                      <a:pt x="11" y="136"/>
                      <a:pt x="11" y="136"/>
                      <a:pt x="11" y="136"/>
                    </a:cubicBezTo>
                    <a:cubicBezTo>
                      <a:pt x="8" y="137"/>
                      <a:pt x="7" y="141"/>
                      <a:pt x="9" y="143"/>
                    </a:cubicBezTo>
                    <a:cubicBezTo>
                      <a:pt x="19" y="161"/>
                      <a:pt x="19" y="161"/>
                      <a:pt x="19" y="161"/>
                    </a:cubicBezTo>
                    <a:cubicBezTo>
                      <a:pt x="21" y="163"/>
                      <a:pt x="24" y="164"/>
                      <a:pt x="26" y="163"/>
                    </a:cubicBezTo>
                    <a:cubicBezTo>
                      <a:pt x="37" y="157"/>
                      <a:pt x="37" y="157"/>
                      <a:pt x="37" y="157"/>
                    </a:cubicBezTo>
                    <a:cubicBezTo>
                      <a:pt x="40" y="160"/>
                      <a:pt x="43" y="163"/>
                      <a:pt x="46" y="166"/>
                    </a:cubicBezTo>
                    <a:cubicBezTo>
                      <a:pt x="40" y="176"/>
                      <a:pt x="40" y="176"/>
                      <a:pt x="40" y="176"/>
                    </a:cubicBezTo>
                    <a:cubicBezTo>
                      <a:pt x="39" y="179"/>
                      <a:pt x="40" y="182"/>
                      <a:pt x="42" y="183"/>
                    </a:cubicBezTo>
                    <a:cubicBezTo>
                      <a:pt x="60" y="194"/>
                      <a:pt x="60" y="194"/>
                      <a:pt x="60" y="194"/>
                    </a:cubicBezTo>
                    <a:cubicBezTo>
                      <a:pt x="63" y="195"/>
                      <a:pt x="66" y="194"/>
                      <a:pt x="67" y="192"/>
                    </a:cubicBezTo>
                    <a:cubicBezTo>
                      <a:pt x="74" y="181"/>
                      <a:pt x="74" y="181"/>
                      <a:pt x="74" y="181"/>
                    </a:cubicBezTo>
                    <a:cubicBezTo>
                      <a:pt x="78" y="182"/>
                      <a:pt x="82" y="184"/>
                      <a:pt x="86" y="184"/>
                    </a:cubicBezTo>
                    <a:cubicBezTo>
                      <a:pt x="86" y="196"/>
                      <a:pt x="86" y="196"/>
                      <a:pt x="86" y="196"/>
                    </a:cubicBezTo>
                    <a:cubicBezTo>
                      <a:pt x="86" y="199"/>
                      <a:pt x="89" y="201"/>
                      <a:pt x="92" y="201"/>
                    </a:cubicBezTo>
                    <a:cubicBezTo>
                      <a:pt x="112" y="201"/>
                      <a:pt x="112" y="201"/>
                      <a:pt x="112" y="201"/>
                    </a:cubicBezTo>
                    <a:cubicBezTo>
                      <a:pt x="115" y="201"/>
                      <a:pt x="118" y="199"/>
                      <a:pt x="118" y="196"/>
                    </a:cubicBezTo>
                    <a:cubicBezTo>
                      <a:pt x="118" y="184"/>
                      <a:pt x="118" y="184"/>
                      <a:pt x="118" y="184"/>
                    </a:cubicBezTo>
                    <a:cubicBezTo>
                      <a:pt x="122" y="183"/>
                      <a:pt x="126" y="182"/>
                      <a:pt x="130" y="180"/>
                    </a:cubicBezTo>
                    <a:cubicBezTo>
                      <a:pt x="136" y="191"/>
                      <a:pt x="136" y="191"/>
                      <a:pt x="136" y="191"/>
                    </a:cubicBezTo>
                    <a:cubicBezTo>
                      <a:pt x="138" y="193"/>
                      <a:pt x="141" y="194"/>
                      <a:pt x="143" y="193"/>
                    </a:cubicBezTo>
                    <a:cubicBezTo>
                      <a:pt x="161" y="182"/>
                      <a:pt x="161" y="182"/>
                      <a:pt x="161" y="182"/>
                    </a:cubicBezTo>
                    <a:cubicBezTo>
                      <a:pt x="164" y="181"/>
                      <a:pt x="165" y="178"/>
                      <a:pt x="163" y="175"/>
                    </a:cubicBezTo>
                    <a:cubicBezTo>
                      <a:pt x="157" y="164"/>
                      <a:pt x="157" y="164"/>
                      <a:pt x="157" y="164"/>
                    </a:cubicBezTo>
                    <a:cubicBezTo>
                      <a:pt x="160" y="161"/>
                      <a:pt x="163" y="158"/>
                      <a:pt x="166" y="155"/>
                    </a:cubicBezTo>
                    <a:cubicBezTo>
                      <a:pt x="177" y="161"/>
                      <a:pt x="177" y="161"/>
                      <a:pt x="177" y="161"/>
                    </a:cubicBezTo>
                    <a:cubicBezTo>
                      <a:pt x="179" y="162"/>
                      <a:pt x="182" y="161"/>
                      <a:pt x="184" y="159"/>
                    </a:cubicBezTo>
                    <a:cubicBezTo>
                      <a:pt x="194" y="141"/>
                      <a:pt x="194" y="141"/>
                      <a:pt x="194" y="141"/>
                    </a:cubicBezTo>
                    <a:cubicBezTo>
                      <a:pt x="195" y="138"/>
                      <a:pt x="195" y="135"/>
                      <a:pt x="192" y="134"/>
                    </a:cubicBezTo>
                    <a:cubicBezTo>
                      <a:pt x="181" y="128"/>
                      <a:pt x="181" y="128"/>
                      <a:pt x="181" y="128"/>
                    </a:cubicBezTo>
                    <a:cubicBezTo>
                      <a:pt x="183" y="124"/>
                      <a:pt x="184" y="119"/>
                      <a:pt x="185" y="115"/>
                    </a:cubicBezTo>
                    <a:cubicBezTo>
                      <a:pt x="197" y="115"/>
                      <a:pt x="197" y="115"/>
                      <a:pt x="197" y="115"/>
                    </a:cubicBezTo>
                    <a:cubicBezTo>
                      <a:pt x="199" y="115"/>
                      <a:pt x="202" y="113"/>
                      <a:pt x="202" y="110"/>
                    </a:cubicBezTo>
                    <a:cubicBezTo>
                      <a:pt x="202" y="89"/>
                      <a:pt x="202" y="89"/>
                      <a:pt x="202" y="89"/>
                    </a:cubicBezTo>
                    <a:cubicBezTo>
                      <a:pt x="202" y="86"/>
                      <a:pt x="199" y="84"/>
                      <a:pt x="197" y="84"/>
                    </a:cubicBezTo>
                    <a:close/>
                    <a:moveTo>
                      <a:pt x="101" y="142"/>
                    </a:moveTo>
                    <a:cubicBezTo>
                      <a:pt x="78" y="142"/>
                      <a:pt x="59" y="123"/>
                      <a:pt x="59" y="100"/>
                    </a:cubicBezTo>
                    <a:cubicBezTo>
                      <a:pt x="59" y="78"/>
                      <a:pt x="78" y="59"/>
                      <a:pt x="101" y="59"/>
                    </a:cubicBezTo>
                    <a:cubicBezTo>
                      <a:pt x="124" y="59"/>
                      <a:pt x="142" y="78"/>
                      <a:pt x="142" y="100"/>
                    </a:cubicBezTo>
                    <a:cubicBezTo>
                      <a:pt x="142" y="123"/>
                      <a:pt x="124" y="142"/>
                      <a:pt x="101" y="142"/>
                    </a:cubicBezTo>
                    <a:close/>
                  </a:path>
                </a:pathLst>
              </a:custGeom>
              <a:solidFill>
                <a:srgbClr val="F99B1C"/>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3" name="Freeform 553"/>
              <p:cNvSpPr>
                <a:spLocks/>
              </p:cNvSpPr>
              <p:nvPr/>
            </p:nvSpPr>
            <p:spPr bwMode="auto">
              <a:xfrm>
                <a:off x="4841569" y="5407887"/>
                <a:ext cx="153408" cy="311405"/>
              </a:xfrm>
              <a:custGeom>
                <a:avLst/>
                <a:gdLst/>
                <a:ahLst/>
                <a:cxnLst>
                  <a:cxn ang="0">
                    <a:pos x="99" y="154"/>
                  </a:cxn>
                  <a:cxn ang="0">
                    <a:pos x="47" y="100"/>
                  </a:cxn>
                  <a:cxn ang="0">
                    <a:pos x="99" y="47"/>
                  </a:cxn>
                  <a:cxn ang="0">
                    <a:pos x="99" y="0"/>
                  </a:cxn>
                  <a:cxn ang="0">
                    <a:pos x="89" y="0"/>
                  </a:cxn>
                  <a:cxn ang="0">
                    <a:pos x="84" y="5"/>
                  </a:cxn>
                  <a:cxn ang="0">
                    <a:pos x="84" y="17"/>
                  </a:cxn>
                  <a:cxn ang="0">
                    <a:pos x="71" y="21"/>
                  </a:cxn>
                  <a:cxn ang="0">
                    <a:pos x="65" y="10"/>
                  </a:cxn>
                  <a:cxn ang="0">
                    <a:pos x="58" y="8"/>
                  </a:cxn>
                  <a:cxn ang="0">
                    <a:pos x="40" y="19"/>
                  </a:cxn>
                  <a:cxn ang="0">
                    <a:pos x="38" y="26"/>
                  </a:cxn>
                  <a:cxn ang="0">
                    <a:pos x="45" y="37"/>
                  </a:cxn>
                  <a:cxn ang="0">
                    <a:pos x="35" y="46"/>
                  </a:cxn>
                  <a:cxn ang="0">
                    <a:pos x="25" y="40"/>
                  </a:cxn>
                  <a:cxn ang="0">
                    <a:pos x="18" y="42"/>
                  </a:cxn>
                  <a:cxn ang="0">
                    <a:pos x="8" y="60"/>
                  </a:cxn>
                  <a:cxn ang="0">
                    <a:pos x="9" y="67"/>
                  </a:cxn>
                  <a:cxn ang="0">
                    <a:pos x="20" y="73"/>
                  </a:cxn>
                  <a:cxn ang="0">
                    <a:pos x="17" y="86"/>
                  </a:cxn>
                  <a:cxn ang="0">
                    <a:pos x="5" y="86"/>
                  </a:cxn>
                  <a:cxn ang="0">
                    <a:pos x="0" y="91"/>
                  </a:cxn>
                  <a:cxn ang="0">
                    <a:pos x="0" y="112"/>
                  </a:cxn>
                  <a:cxn ang="0">
                    <a:pos x="5" y="117"/>
                  </a:cxn>
                  <a:cxn ang="0">
                    <a:pos x="17" y="117"/>
                  </a:cxn>
                  <a:cxn ang="0">
                    <a:pos x="21" y="130"/>
                  </a:cxn>
                  <a:cxn ang="0">
                    <a:pos x="11" y="136"/>
                  </a:cxn>
                  <a:cxn ang="0">
                    <a:pos x="9" y="143"/>
                  </a:cxn>
                  <a:cxn ang="0">
                    <a:pos x="19" y="161"/>
                  </a:cxn>
                  <a:cxn ang="0">
                    <a:pos x="26" y="163"/>
                  </a:cxn>
                  <a:cxn ang="0">
                    <a:pos x="37" y="157"/>
                  </a:cxn>
                  <a:cxn ang="0">
                    <a:pos x="46" y="166"/>
                  </a:cxn>
                  <a:cxn ang="0">
                    <a:pos x="40" y="176"/>
                  </a:cxn>
                  <a:cxn ang="0">
                    <a:pos x="42" y="183"/>
                  </a:cxn>
                  <a:cxn ang="0">
                    <a:pos x="60" y="194"/>
                  </a:cxn>
                  <a:cxn ang="0">
                    <a:pos x="67" y="192"/>
                  </a:cxn>
                  <a:cxn ang="0">
                    <a:pos x="74" y="181"/>
                  </a:cxn>
                  <a:cxn ang="0">
                    <a:pos x="86" y="184"/>
                  </a:cxn>
                  <a:cxn ang="0">
                    <a:pos x="86" y="196"/>
                  </a:cxn>
                  <a:cxn ang="0">
                    <a:pos x="92" y="201"/>
                  </a:cxn>
                  <a:cxn ang="0">
                    <a:pos x="99" y="201"/>
                  </a:cxn>
                  <a:cxn ang="0">
                    <a:pos x="99" y="154"/>
                  </a:cxn>
                </a:cxnLst>
                <a:rect l="0" t="0" r="r" b="b"/>
                <a:pathLst>
                  <a:path w="99" h="201">
                    <a:moveTo>
                      <a:pt x="99" y="154"/>
                    </a:moveTo>
                    <a:cubicBezTo>
                      <a:pt x="70" y="153"/>
                      <a:pt x="47" y="130"/>
                      <a:pt x="47" y="100"/>
                    </a:cubicBezTo>
                    <a:cubicBezTo>
                      <a:pt x="47" y="71"/>
                      <a:pt x="70" y="48"/>
                      <a:pt x="99" y="47"/>
                    </a:cubicBezTo>
                    <a:cubicBezTo>
                      <a:pt x="99" y="0"/>
                      <a:pt x="99" y="0"/>
                      <a:pt x="99" y="0"/>
                    </a:cubicBezTo>
                    <a:cubicBezTo>
                      <a:pt x="89" y="0"/>
                      <a:pt x="89" y="0"/>
                      <a:pt x="89" y="0"/>
                    </a:cubicBezTo>
                    <a:cubicBezTo>
                      <a:pt x="86" y="0"/>
                      <a:pt x="84" y="2"/>
                      <a:pt x="84" y="5"/>
                    </a:cubicBezTo>
                    <a:cubicBezTo>
                      <a:pt x="84" y="17"/>
                      <a:pt x="84" y="17"/>
                      <a:pt x="84" y="17"/>
                    </a:cubicBezTo>
                    <a:cubicBezTo>
                      <a:pt x="80" y="18"/>
                      <a:pt x="75" y="19"/>
                      <a:pt x="71" y="21"/>
                    </a:cubicBezTo>
                    <a:cubicBezTo>
                      <a:pt x="65" y="10"/>
                      <a:pt x="65" y="10"/>
                      <a:pt x="65" y="10"/>
                    </a:cubicBezTo>
                    <a:cubicBezTo>
                      <a:pt x="64" y="8"/>
                      <a:pt x="61" y="7"/>
                      <a:pt x="58" y="8"/>
                    </a:cubicBezTo>
                    <a:cubicBezTo>
                      <a:pt x="40" y="19"/>
                      <a:pt x="40" y="19"/>
                      <a:pt x="40" y="19"/>
                    </a:cubicBezTo>
                    <a:cubicBezTo>
                      <a:pt x="38" y="20"/>
                      <a:pt x="37" y="23"/>
                      <a:pt x="38" y="26"/>
                    </a:cubicBezTo>
                    <a:cubicBezTo>
                      <a:pt x="45" y="37"/>
                      <a:pt x="45" y="37"/>
                      <a:pt x="45" y="37"/>
                    </a:cubicBezTo>
                    <a:cubicBezTo>
                      <a:pt x="41" y="40"/>
                      <a:pt x="38" y="43"/>
                      <a:pt x="35" y="46"/>
                    </a:cubicBezTo>
                    <a:cubicBezTo>
                      <a:pt x="25" y="40"/>
                      <a:pt x="25" y="40"/>
                      <a:pt x="25" y="40"/>
                    </a:cubicBezTo>
                    <a:cubicBezTo>
                      <a:pt x="23" y="39"/>
                      <a:pt x="19" y="40"/>
                      <a:pt x="18" y="42"/>
                    </a:cubicBezTo>
                    <a:cubicBezTo>
                      <a:pt x="8" y="60"/>
                      <a:pt x="8" y="60"/>
                      <a:pt x="8" y="60"/>
                    </a:cubicBezTo>
                    <a:cubicBezTo>
                      <a:pt x="6" y="62"/>
                      <a:pt x="7" y="66"/>
                      <a:pt x="9" y="67"/>
                    </a:cubicBezTo>
                    <a:cubicBezTo>
                      <a:pt x="20" y="73"/>
                      <a:pt x="20" y="73"/>
                      <a:pt x="20" y="73"/>
                    </a:cubicBezTo>
                    <a:cubicBezTo>
                      <a:pt x="19" y="77"/>
                      <a:pt x="18" y="82"/>
                      <a:pt x="17" y="86"/>
                    </a:cubicBezTo>
                    <a:cubicBezTo>
                      <a:pt x="5" y="86"/>
                      <a:pt x="5" y="86"/>
                      <a:pt x="5" y="86"/>
                    </a:cubicBezTo>
                    <a:cubicBezTo>
                      <a:pt x="2" y="86"/>
                      <a:pt x="0" y="88"/>
                      <a:pt x="0" y="91"/>
                    </a:cubicBezTo>
                    <a:cubicBezTo>
                      <a:pt x="0" y="112"/>
                      <a:pt x="0" y="112"/>
                      <a:pt x="0" y="112"/>
                    </a:cubicBezTo>
                    <a:cubicBezTo>
                      <a:pt x="0" y="115"/>
                      <a:pt x="2" y="117"/>
                      <a:pt x="5" y="117"/>
                    </a:cubicBezTo>
                    <a:cubicBezTo>
                      <a:pt x="17" y="117"/>
                      <a:pt x="17" y="117"/>
                      <a:pt x="17" y="117"/>
                    </a:cubicBezTo>
                    <a:cubicBezTo>
                      <a:pt x="18" y="122"/>
                      <a:pt x="19" y="126"/>
                      <a:pt x="21" y="130"/>
                    </a:cubicBezTo>
                    <a:cubicBezTo>
                      <a:pt x="11" y="136"/>
                      <a:pt x="11" y="136"/>
                      <a:pt x="11" y="136"/>
                    </a:cubicBezTo>
                    <a:cubicBezTo>
                      <a:pt x="8" y="137"/>
                      <a:pt x="7" y="141"/>
                      <a:pt x="9" y="143"/>
                    </a:cubicBezTo>
                    <a:cubicBezTo>
                      <a:pt x="19" y="161"/>
                      <a:pt x="19" y="161"/>
                      <a:pt x="19" y="161"/>
                    </a:cubicBezTo>
                    <a:cubicBezTo>
                      <a:pt x="21" y="163"/>
                      <a:pt x="24" y="164"/>
                      <a:pt x="26" y="163"/>
                    </a:cubicBezTo>
                    <a:cubicBezTo>
                      <a:pt x="37" y="157"/>
                      <a:pt x="37" y="157"/>
                      <a:pt x="37" y="157"/>
                    </a:cubicBezTo>
                    <a:cubicBezTo>
                      <a:pt x="40" y="160"/>
                      <a:pt x="43" y="163"/>
                      <a:pt x="46" y="166"/>
                    </a:cubicBezTo>
                    <a:cubicBezTo>
                      <a:pt x="40" y="176"/>
                      <a:pt x="40" y="176"/>
                      <a:pt x="40" y="176"/>
                    </a:cubicBezTo>
                    <a:cubicBezTo>
                      <a:pt x="39" y="179"/>
                      <a:pt x="40" y="182"/>
                      <a:pt x="42" y="183"/>
                    </a:cubicBezTo>
                    <a:cubicBezTo>
                      <a:pt x="60" y="194"/>
                      <a:pt x="60" y="194"/>
                      <a:pt x="60" y="194"/>
                    </a:cubicBezTo>
                    <a:cubicBezTo>
                      <a:pt x="63" y="195"/>
                      <a:pt x="66" y="194"/>
                      <a:pt x="67" y="192"/>
                    </a:cubicBezTo>
                    <a:cubicBezTo>
                      <a:pt x="74" y="181"/>
                      <a:pt x="74" y="181"/>
                      <a:pt x="74" y="181"/>
                    </a:cubicBezTo>
                    <a:cubicBezTo>
                      <a:pt x="78" y="182"/>
                      <a:pt x="82" y="184"/>
                      <a:pt x="86" y="184"/>
                    </a:cubicBezTo>
                    <a:cubicBezTo>
                      <a:pt x="86" y="196"/>
                      <a:pt x="86" y="196"/>
                      <a:pt x="86" y="196"/>
                    </a:cubicBezTo>
                    <a:cubicBezTo>
                      <a:pt x="86" y="199"/>
                      <a:pt x="89" y="201"/>
                      <a:pt x="92" y="201"/>
                    </a:cubicBezTo>
                    <a:cubicBezTo>
                      <a:pt x="99" y="201"/>
                      <a:pt x="99" y="201"/>
                      <a:pt x="99" y="201"/>
                    </a:cubicBezTo>
                    <a:lnTo>
                      <a:pt x="99" y="154"/>
                    </a:lnTo>
                    <a:close/>
                  </a:path>
                </a:pathLst>
              </a:custGeom>
              <a:solidFill>
                <a:srgbClr val="FEC00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4" name="Freeform 554"/>
              <p:cNvSpPr>
                <a:spLocks noEditPoints="1"/>
              </p:cNvSpPr>
              <p:nvPr/>
            </p:nvSpPr>
            <p:spPr bwMode="auto">
              <a:xfrm>
                <a:off x="4895983" y="5462300"/>
                <a:ext cx="202577" cy="202577"/>
              </a:xfrm>
              <a:custGeom>
                <a:avLst/>
                <a:gdLst/>
                <a:ahLst/>
                <a:cxnLst>
                  <a:cxn ang="0">
                    <a:pos x="66" y="0"/>
                  </a:cxn>
                  <a:cxn ang="0">
                    <a:pos x="0" y="66"/>
                  </a:cxn>
                  <a:cxn ang="0">
                    <a:pos x="66" y="131"/>
                  </a:cxn>
                  <a:cxn ang="0">
                    <a:pos x="131" y="66"/>
                  </a:cxn>
                  <a:cxn ang="0">
                    <a:pos x="66" y="0"/>
                  </a:cxn>
                  <a:cxn ang="0">
                    <a:pos x="66" y="119"/>
                  </a:cxn>
                  <a:cxn ang="0">
                    <a:pos x="12" y="65"/>
                  </a:cxn>
                  <a:cxn ang="0">
                    <a:pos x="66" y="12"/>
                  </a:cxn>
                  <a:cxn ang="0">
                    <a:pos x="120" y="65"/>
                  </a:cxn>
                  <a:cxn ang="0">
                    <a:pos x="66" y="119"/>
                  </a:cxn>
                </a:cxnLst>
                <a:rect l="0" t="0" r="r" b="b"/>
                <a:pathLst>
                  <a:path w="131" h="131">
                    <a:moveTo>
                      <a:pt x="66" y="0"/>
                    </a:moveTo>
                    <a:cubicBezTo>
                      <a:pt x="30" y="0"/>
                      <a:pt x="0" y="29"/>
                      <a:pt x="0" y="66"/>
                    </a:cubicBezTo>
                    <a:cubicBezTo>
                      <a:pt x="0" y="102"/>
                      <a:pt x="30" y="131"/>
                      <a:pt x="66" y="131"/>
                    </a:cubicBezTo>
                    <a:cubicBezTo>
                      <a:pt x="102" y="131"/>
                      <a:pt x="131" y="102"/>
                      <a:pt x="131" y="66"/>
                    </a:cubicBezTo>
                    <a:cubicBezTo>
                      <a:pt x="131" y="29"/>
                      <a:pt x="102" y="0"/>
                      <a:pt x="66" y="0"/>
                    </a:cubicBezTo>
                    <a:close/>
                    <a:moveTo>
                      <a:pt x="66" y="119"/>
                    </a:moveTo>
                    <a:cubicBezTo>
                      <a:pt x="36" y="119"/>
                      <a:pt x="12" y="95"/>
                      <a:pt x="12" y="65"/>
                    </a:cubicBezTo>
                    <a:cubicBezTo>
                      <a:pt x="12" y="36"/>
                      <a:pt x="36" y="12"/>
                      <a:pt x="66" y="12"/>
                    </a:cubicBezTo>
                    <a:cubicBezTo>
                      <a:pt x="96" y="12"/>
                      <a:pt x="120" y="36"/>
                      <a:pt x="120" y="65"/>
                    </a:cubicBezTo>
                    <a:cubicBezTo>
                      <a:pt x="120" y="95"/>
                      <a:pt x="96" y="119"/>
                      <a:pt x="66" y="119"/>
                    </a:cubicBezTo>
                    <a:close/>
                  </a:path>
                </a:pathLst>
              </a:custGeom>
              <a:solidFill>
                <a:srgbClr val="F99B1C"/>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5" name="Freeform 555"/>
              <p:cNvSpPr>
                <a:spLocks/>
              </p:cNvSpPr>
              <p:nvPr/>
            </p:nvSpPr>
            <p:spPr bwMode="auto">
              <a:xfrm>
                <a:off x="4994977" y="5462300"/>
                <a:ext cx="103583" cy="202577"/>
              </a:xfrm>
              <a:custGeom>
                <a:avLst/>
                <a:gdLst/>
                <a:ahLst/>
                <a:cxnLst>
                  <a:cxn ang="0">
                    <a:pos x="2" y="0"/>
                  </a:cxn>
                  <a:cxn ang="0">
                    <a:pos x="0" y="0"/>
                  </a:cxn>
                  <a:cxn ang="0">
                    <a:pos x="0" y="12"/>
                  </a:cxn>
                  <a:cxn ang="0">
                    <a:pos x="2" y="12"/>
                  </a:cxn>
                  <a:cxn ang="0">
                    <a:pos x="56" y="65"/>
                  </a:cxn>
                  <a:cxn ang="0">
                    <a:pos x="2" y="119"/>
                  </a:cxn>
                  <a:cxn ang="0">
                    <a:pos x="0" y="119"/>
                  </a:cxn>
                  <a:cxn ang="0">
                    <a:pos x="0" y="131"/>
                  </a:cxn>
                  <a:cxn ang="0">
                    <a:pos x="2" y="131"/>
                  </a:cxn>
                  <a:cxn ang="0">
                    <a:pos x="67" y="66"/>
                  </a:cxn>
                  <a:cxn ang="0">
                    <a:pos x="2" y="0"/>
                  </a:cxn>
                </a:cxnLst>
                <a:rect l="0" t="0" r="r" b="b"/>
                <a:pathLst>
                  <a:path w="67" h="131">
                    <a:moveTo>
                      <a:pt x="2" y="0"/>
                    </a:moveTo>
                    <a:cubicBezTo>
                      <a:pt x="1" y="0"/>
                      <a:pt x="1" y="0"/>
                      <a:pt x="0" y="0"/>
                    </a:cubicBezTo>
                    <a:cubicBezTo>
                      <a:pt x="0" y="12"/>
                      <a:pt x="0" y="12"/>
                      <a:pt x="0" y="12"/>
                    </a:cubicBezTo>
                    <a:cubicBezTo>
                      <a:pt x="1" y="12"/>
                      <a:pt x="1" y="12"/>
                      <a:pt x="2" y="12"/>
                    </a:cubicBezTo>
                    <a:cubicBezTo>
                      <a:pt x="32" y="12"/>
                      <a:pt x="56" y="36"/>
                      <a:pt x="56" y="65"/>
                    </a:cubicBezTo>
                    <a:cubicBezTo>
                      <a:pt x="56" y="95"/>
                      <a:pt x="32" y="119"/>
                      <a:pt x="2" y="119"/>
                    </a:cubicBezTo>
                    <a:cubicBezTo>
                      <a:pt x="1" y="119"/>
                      <a:pt x="1" y="119"/>
                      <a:pt x="0" y="119"/>
                    </a:cubicBezTo>
                    <a:cubicBezTo>
                      <a:pt x="0" y="131"/>
                      <a:pt x="0" y="131"/>
                      <a:pt x="0" y="131"/>
                    </a:cubicBezTo>
                    <a:cubicBezTo>
                      <a:pt x="1" y="131"/>
                      <a:pt x="1" y="131"/>
                      <a:pt x="2" y="131"/>
                    </a:cubicBezTo>
                    <a:cubicBezTo>
                      <a:pt x="38" y="131"/>
                      <a:pt x="67" y="102"/>
                      <a:pt x="67" y="66"/>
                    </a:cubicBezTo>
                    <a:cubicBezTo>
                      <a:pt x="67" y="29"/>
                      <a:pt x="38" y="0"/>
                      <a:pt x="2" y="0"/>
                    </a:cubicBezTo>
                    <a:close/>
                  </a:path>
                </a:pathLst>
              </a:custGeom>
              <a:solidFill>
                <a:srgbClr val="FEC00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106" name="Freeform 556"/>
              <p:cNvSpPr>
                <a:spLocks/>
              </p:cNvSpPr>
              <p:nvPr/>
            </p:nvSpPr>
            <p:spPr bwMode="auto">
              <a:xfrm>
                <a:off x="4994977" y="5479346"/>
                <a:ext cx="88504" cy="168486"/>
              </a:xfrm>
              <a:custGeom>
                <a:avLst/>
                <a:gdLst/>
                <a:ahLst/>
                <a:cxnLst>
                  <a:cxn ang="0">
                    <a:pos x="2" y="0"/>
                  </a:cxn>
                  <a:cxn ang="0">
                    <a:pos x="0" y="0"/>
                  </a:cxn>
                  <a:cxn ang="0">
                    <a:pos x="0" y="9"/>
                  </a:cxn>
                  <a:cxn ang="0">
                    <a:pos x="2" y="9"/>
                  </a:cxn>
                  <a:cxn ang="0">
                    <a:pos x="47" y="54"/>
                  </a:cxn>
                  <a:cxn ang="0">
                    <a:pos x="2" y="100"/>
                  </a:cxn>
                  <a:cxn ang="0">
                    <a:pos x="0" y="100"/>
                  </a:cxn>
                  <a:cxn ang="0">
                    <a:pos x="0" y="109"/>
                  </a:cxn>
                  <a:cxn ang="0">
                    <a:pos x="2" y="109"/>
                  </a:cxn>
                  <a:cxn ang="0">
                    <a:pos x="57" y="55"/>
                  </a:cxn>
                  <a:cxn ang="0">
                    <a:pos x="2" y="0"/>
                  </a:cxn>
                </a:cxnLst>
                <a:rect l="0" t="0" r="r" b="b"/>
                <a:pathLst>
                  <a:path w="57" h="109">
                    <a:moveTo>
                      <a:pt x="2" y="0"/>
                    </a:moveTo>
                    <a:cubicBezTo>
                      <a:pt x="1" y="0"/>
                      <a:pt x="1" y="0"/>
                      <a:pt x="0" y="0"/>
                    </a:cubicBezTo>
                    <a:cubicBezTo>
                      <a:pt x="0" y="9"/>
                      <a:pt x="0" y="9"/>
                      <a:pt x="0" y="9"/>
                    </a:cubicBezTo>
                    <a:cubicBezTo>
                      <a:pt x="1" y="9"/>
                      <a:pt x="1" y="9"/>
                      <a:pt x="2" y="9"/>
                    </a:cubicBezTo>
                    <a:cubicBezTo>
                      <a:pt x="27" y="9"/>
                      <a:pt x="47" y="30"/>
                      <a:pt x="47" y="54"/>
                    </a:cubicBezTo>
                    <a:cubicBezTo>
                      <a:pt x="47" y="79"/>
                      <a:pt x="27" y="100"/>
                      <a:pt x="2" y="100"/>
                    </a:cubicBezTo>
                    <a:cubicBezTo>
                      <a:pt x="1" y="100"/>
                      <a:pt x="1" y="100"/>
                      <a:pt x="0" y="100"/>
                    </a:cubicBezTo>
                    <a:cubicBezTo>
                      <a:pt x="0" y="109"/>
                      <a:pt x="0" y="109"/>
                      <a:pt x="0" y="109"/>
                    </a:cubicBezTo>
                    <a:cubicBezTo>
                      <a:pt x="1" y="109"/>
                      <a:pt x="1" y="109"/>
                      <a:pt x="2" y="109"/>
                    </a:cubicBezTo>
                    <a:cubicBezTo>
                      <a:pt x="32" y="109"/>
                      <a:pt x="57" y="85"/>
                      <a:pt x="57" y="55"/>
                    </a:cubicBezTo>
                    <a:cubicBezTo>
                      <a:pt x="57" y="24"/>
                      <a:pt x="32" y="0"/>
                      <a:pt x="2" y="0"/>
                    </a:cubicBezTo>
                    <a:close/>
                  </a:path>
                </a:pathLst>
              </a:custGeom>
              <a:solidFill>
                <a:srgbClr val="FEC00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grpSp>
        <p:grpSp>
          <p:nvGrpSpPr>
            <p:cNvPr id="46" name="Group 45"/>
            <p:cNvGrpSpPr>
              <a:grpSpLocks noChangeAspect="1"/>
            </p:cNvGrpSpPr>
            <p:nvPr/>
          </p:nvGrpSpPr>
          <p:grpSpPr>
            <a:xfrm>
              <a:off x="5581012" y="3880106"/>
              <a:ext cx="59253" cy="59864"/>
              <a:chOff x="4557960" y="3770999"/>
              <a:chExt cx="115964" cy="117160"/>
            </a:xfrm>
          </p:grpSpPr>
          <p:sp>
            <p:nvSpPr>
              <p:cNvPr id="82" name="Oval 25"/>
              <p:cNvSpPr>
                <a:spLocks noChangeArrowheads="1"/>
              </p:cNvSpPr>
              <p:nvPr/>
            </p:nvSpPr>
            <p:spPr bwMode="auto">
              <a:xfrm>
                <a:off x="4557960" y="3770999"/>
                <a:ext cx="115964" cy="117160"/>
              </a:xfrm>
              <a:prstGeom prst="ellipse">
                <a:avLst/>
              </a:pr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83" name="Oval 26"/>
              <p:cNvSpPr>
                <a:spLocks noChangeArrowheads="1"/>
              </p:cNvSpPr>
              <p:nvPr/>
            </p:nvSpPr>
            <p:spPr bwMode="auto">
              <a:xfrm>
                <a:off x="4583066" y="3797301"/>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cxnSp>
          <p:nvCxnSpPr>
            <p:cNvPr id="47" name="Straight Connector 46"/>
            <p:cNvCxnSpPr>
              <a:stCxn id="168" idx="6"/>
              <a:endCxn id="63" idx="2"/>
            </p:cNvCxnSpPr>
            <p:nvPr/>
          </p:nvCxnSpPr>
          <p:spPr>
            <a:xfrm>
              <a:off x="2237370" y="2395596"/>
              <a:ext cx="1215878" cy="1020"/>
            </a:xfrm>
            <a:prstGeom prst="line">
              <a:avLst/>
            </a:prstGeom>
            <a:ln>
              <a:solidFill>
                <a:srgbClr val="C6A50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stCxn id="165" idx="6"/>
              <a:endCxn id="135" idx="7"/>
            </p:cNvCxnSpPr>
            <p:nvPr/>
          </p:nvCxnSpPr>
          <p:spPr>
            <a:xfrm>
              <a:off x="2231007" y="3591254"/>
              <a:ext cx="2279876" cy="669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162" idx="6"/>
              <a:endCxn id="115" idx="6"/>
            </p:cNvCxnSpPr>
            <p:nvPr/>
          </p:nvCxnSpPr>
          <p:spPr>
            <a:xfrm>
              <a:off x="2238722" y="4760369"/>
              <a:ext cx="1888396" cy="46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82" idx="6"/>
              <a:endCxn id="108" idx="2"/>
            </p:cNvCxnSpPr>
            <p:nvPr/>
          </p:nvCxnSpPr>
          <p:spPr>
            <a:xfrm>
              <a:off x="5640265" y="3910038"/>
              <a:ext cx="1612704" cy="2147"/>
            </a:xfrm>
            <a:prstGeom prst="lin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endCxn id="159" idx="2"/>
            </p:cNvCxnSpPr>
            <p:nvPr/>
          </p:nvCxnSpPr>
          <p:spPr>
            <a:xfrm flipV="1">
              <a:off x="5294553" y="3219881"/>
              <a:ext cx="1958416" cy="2412"/>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171" idx="6"/>
              <a:endCxn id="155" idx="2"/>
            </p:cNvCxnSpPr>
            <p:nvPr/>
          </p:nvCxnSpPr>
          <p:spPr>
            <a:xfrm>
              <a:off x="5887906" y="2415700"/>
              <a:ext cx="1382684" cy="657"/>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125544" y="1758623"/>
              <a:ext cx="1248343" cy="357265"/>
            </a:xfrm>
            <a:prstGeom prst="rect">
              <a:avLst/>
            </a:prstGeom>
          </p:spPr>
          <p:txBody>
            <a:bodyPr wrap="square">
              <a:prstTxWarp prst="textArchUp">
                <a:avLst/>
              </a:prstTxWarp>
              <a:spAutoFit/>
            </a:bodyPr>
            <a:lstStyle/>
            <a:p>
              <a:pPr algn="ctr"/>
              <a:r>
                <a:rPr lang="en-US" sz="900" b="1" dirty="0">
                  <a:solidFill>
                    <a:srgbClr val="C6A502"/>
                  </a:solidFill>
                  <a:latin typeface="Trebuchet MS" panose="020B0603020202020204" pitchFamily="34" charset="0"/>
                  <a:ea typeface="Calibri" panose="020F0502020204030204" pitchFamily="34" charset="0"/>
                  <a:cs typeface="Times New Roman" panose="02020603050405020304" pitchFamily="18" charset="0"/>
                </a:rPr>
                <a:t>Support and </a:t>
              </a:r>
              <a:r>
                <a:rPr lang="en-US" sz="1000" b="1" dirty="0">
                  <a:solidFill>
                    <a:srgbClr val="C6A502"/>
                  </a:solidFill>
                  <a:latin typeface="Trebuchet MS" panose="020B0603020202020204" pitchFamily="34" charset="0"/>
                  <a:ea typeface="Calibri" panose="020F0502020204030204" pitchFamily="34" charset="0"/>
                  <a:cs typeface="Times New Roman" panose="02020603050405020304" pitchFamily="18" charset="0"/>
                </a:rPr>
                <a:t>Safety</a:t>
              </a:r>
              <a:r>
                <a:rPr lang="en-US" sz="900" b="1" dirty="0">
                  <a:solidFill>
                    <a:srgbClr val="C6A502"/>
                  </a:solidFill>
                  <a:latin typeface="Trebuchet MS" panose="020B0603020202020204" pitchFamily="34" charset="0"/>
                  <a:ea typeface="Calibri" panose="020F0502020204030204" pitchFamily="34" charset="0"/>
                  <a:cs typeface="Times New Roman" panose="02020603050405020304" pitchFamily="18" charset="0"/>
                </a:rPr>
                <a:t> Hubs </a:t>
              </a:r>
            </a:p>
            <a:p>
              <a:pPr algn="ctr"/>
              <a:endParaRPr lang="en-US" sz="900" b="1" dirty="0">
                <a:solidFill>
                  <a:srgbClr val="C6A502"/>
                </a:solidFill>
                <a:latin typeface="Trebuchet MS" panose="020B0603020202020204" pitchFamily="34" charset="0"/>
                <a:ea typeface="Calibri" panose="020F0502020204030204" pitchFamily="34" charset="0"/>
                <a:cs typeface="Times New Roman" panose="02020603050405020304" pitchFamily="18" charset="0"/>
              </a:endParaRPr>
            </a:p>
          </p:txBody>
        </p:sp>
        <p:sp>
          <p:nvSpPr>
            <p:cNvPr id="54" name="Rectangle 53"/>
            <p:cNvSpPr/>
            <p:nvPr/>
          </p:nvSpPr>
          <p:spPr>
            <a:xfrm>
              <a:off x="4191321" y="2786768"/>
              <a:ext cx="1043711" cy="275931"/>
            </a:xfrm>
            <a:prstGeom prst="rect">
              <a:avLst/>
            </a:prstGeom>
          </p:spPr>
          <p:txBody>
            <a:bodyPr wrap="square">
              <a:prstTxWarp prst="textArchUp">
                <a:avLst/>
              </a:prstTxWarp>
              <a:spAutoFit/>
            </a:bodyPr>
            <a:lstStyle/>
            <a:p>
              <a:pPr algn="ctr"/>
              <a:r>
                <a:rPr lang="en-US" sz="900" b="1" dirty="0">
                  <a:solidFill>
                    <a:srgbClr val="333399"/>
                  </a:solidFill>
                  <a:latin typeface="Trebuchet MS" panose="020B0603020202020204" pitchFamily="34" charset="0"/>
                  <a:ea typeface="Calibri" panose="020F0502020204030204" pitchFamily="34" charset="0"/>
                  <a:cs typeface="Times New Roman" panose="02020603050405020304" pitchFamily="18" charset="0"/>
                </a:rPr>
                <a:t>CIP Operations Team </a:t>
              </a:r>
            </a:p>
          </p:txBody>
        </p:sp>
        <p:sp>
          <p:nvSpPr>
            <p:cNvPr id="55" name="Rectangle 54"/>
            <p:cNvSpPr/>
            <p:nvPr/>
          </p:nvSpPr>
          <p:spPr>
            <a:xfrm>
              <a:off x="4287398" y="3033587"/>
              <a:ext cx="765080" cy="184666"/>
            </a:xfrm>
            <a:prstGeom prst="rect">
              <a:avLst/>
            </a:prstGeom>
          </p:spPr>
          <p:txBody>
            <a:bodyPr wrap="square">
              <a:spAutoFit/>
            </a:bodyPr>
            <a:lstStyle/>
            <a:p>
              <a:r>
                <a:rPr lang="en-US" sz="6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CIP Coordinator</a:t>
              </a:r>
            </a:p>
          </p:txBody>
        </p:sp>
        <p:sp>
          <p:nvSpPr>
            <p:cNvPr id="56" name="Rectangle 55"/>
            <p:cNvSpPr/>
            <p:nvPr/>
          </p:nvSpPr>
          <p:spPr>
            <a:xfrm>
              <a:off x="3984364" y="3981854"/>
              <a:ext cx="765080" cy="276999"/>
            </a:xfrm>
            <a:prstGeom prst="rect">
              <a:avLst/>
            </a:prstGeom>
          </p:spPr>
          <p:txBody>
            <a:bodyPr wrap="square">
              <a:spAutoFit/>
            </a:bodyPr>
            <a:lstStyle/>
            <a:p>
              <a:pPr algn="ctr"/>
              <a:r>
                <a:rPr lang="en-US" sz="600" b="1" dirty="0">
                  <a:solidFill>
                    <a:srgbClr val="333399"/>
                  </a:solidFill>
                  <a:latin typeface="Trebuchet MS" panose="020B0603020202020204" pitchFamily="34" charset="0"/>
                  <a:ea typeface="Calibri" panose="020F0502020204030204" pitchFamily="34" charset="0"/>
                  <a:cs typeface="Times New Roman" panose="02020603050405020304" pitchFamily="18" charset="0"/>
                </a:rPr>
                <a:t>CIP Data Custodians</a:t>
              </a:r>
            </a:p>
          </p:txBody>
        </p:sp>
        <p:sp>
          <p:nvSpPr>
            <p:cNvPr id="57" name="Rectangle 56"/>
            <p:cNvSpPr/>
            <p:nvPr/>
          </p:nvSpPr>
          <p:spPr>
            <a:xfrm>
              <a:off x="3351020" y="4310991"/>
              <a:ext cx="626301" cy="415498"/>
            </a:xfrm>
            <a:prstGeom prst="rect">
              <a:avLst/>
            </a:prstGeom>
          </p:spPr>
          <p:txBody>
            <a:bodyPr wrap="square">
              <a:spAutoFit/>
            </a:bodyPr>
            <a:lstStyle/>
            <a:p>
              <a:pPr algn="r"/>
              <a:r>
                <a:rPr lang="en-US" sz="6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DHHS</a:t>
              </a:r>
            </a:p>
            <a:p>
              <a:pPr algn="r"/>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t>
              </a:r>
              <a:r>
                <a:rPr lang="en-US" sz="500" b="1" i="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CRIS, </a:t>
              </a:r>
              <a:r>
                <a:rPr lang="en-US" sz="500" b="1" i="1" dirty="0" err="1">
                  <a:solidFill>
                    <a:srgbClr val="53565A"/>
                  </a:solidFill>
                  <a:latin typeface="Trebuchet MS" panose="020B0603020202020204" pitchFamily="34" charset="0"/>
                  <a:ea typeface="Calibri" panose="020F0502020204030204" pitchFamily="34" charset="0"/>
                  <a:cs typeface="Times New Roman" panose="02020603050405020304" pitchFamily="18" charset="0"/>
                </a:rPr>
                <a:t>HiiP</a:t>
              </a:r>
              <a:r>
                <a:rPr lang="en-US" sz="500" b="1" i="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 Client Overview</a:t>
              </a:r>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t>
              </a:r>
            </a:p>
          </p:txBody>
        </p:sp>
        <p:sp>
          <p:nvSpPr>
            <p:cNvPr id="58" name="Rectangle 57"/>
            <p:cNvSpPr/>
            <p:nvPr/>
          </p:nvSpPr>
          <p:spPr>
            <a:xfrm>
              <a:off x="3860004" y="4862092"/>
              <a:ext cx="826879" cy="261610"/>
            </a:xfrm>
            <a:prstGeom prst="rect">
              <a:avLst/>
            </a:prstGeom>
          </p:spPr>
          <p:txBody>
            <a:bodyPr wrap="square">
              <a:spAutoFit/>
            </a:bodyPr>
            <a:lstStyle/>
            <a:p>
              <a:pPr algn="ctr"/>
              <a:r>
                <a:rPr lang="en-US" sz="6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Courts</a:t>
              </a:r>
            </a:p>
            <a:p>
              <a:pPr algn="ctr"/>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t>
              </a:r>
              <a:r>
                <a:rPr lang="en-US" sz="500" b="1" i="1" dirty="0" err="1">
                  <a:solidFill>
                    <a:srgbClr val="53565A"/>
                  </a:solidFill>
                  <a:latin typeface="Trebuchet MS" panose="020B0603020202020204" pitchFamily="34" charset="0"/>
                  <a:ea typeface="Calibri" panose="020F0502020204030204" pitchFamily="34" charset="0"/>
                  <a:cs typeface="Times New Roman" panose="02020603050405020304" pitchFamily="18" charset="0"/>
                </a:rPr>
                <a:t>Courtlink</a:t>
              </a:r>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 </a:t>
              </a:r>
            </a:p>
          </p:txBody>
        </p:sp>
        <p:sp>
          <p:nvSpPr>
            <p:cNvPr id="59" name="Rectangle 58"/>
            <p:cNvSpPr/>
            <p:nvPr/>
          </p:nvSpPr>
          <p:spPr>
            <a:xfrm>
              <a:off x="4795673" y="4864968"/>
              <a:ext cx="494659" cy="261610"/>
            </a:xfrm>
            <a:prstGeom prst="rect">
              <a:avLst/>
            </a:prstGeom>
          </p:spPr>
          <p:txBody>
            <a:bodyPr wrap="square">
              <a:spAutoFit/>
            </a:bodyPr>
            <a:lstStyle/>
            <a:p>
              <a:pPr algn="ctr"/>
              <a:r>
                <a:rPr lang="en-US" sz="6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Police</a:t>
              </a:r>
            </a:p>
            <a:p>
              <a:pPr algn="ctr"/>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t>
              </a:r>
              <a:r>
                <a:rPr lang="en-US" sz="500" b="1" i="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LEAP</a:t>
              </a:r>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t>
              </a:r>
            </a:p>
          </p:txBody>
        </p:sp>
        <p:sp>
          <p:nvSpPr>
            <p:cNvPr id="60" name="Rectangle 59"/>
            <p:cNvSpPr/>
            <p:nvPr/>
          </p:nvSpPr>
          <p:spPr>
            <a:xfrm>
              <a:off x="5329483" y="4287758"/>
              <a:ext cx="603197" cy="338554"/>
            </a:xfrm>
            <a:prstGeom prst="rect">
              <a:avLst/>
            </a:prstGeom>
          </p:spPr>
          <p:txBody>
            <a:bodyPr wrap="square">
              <a:spAutoFit/>
            </a:bodyPr>
            <a:lstStyle/>
            <a:p>
              <a:r>
                <a:rPr lang="en-US" sz="6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Corrections</a:t>
              </a:r>
            </a:p>
            <a:p>
              <a:r>
                <a:rPr lang="en-US" sz="5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a:t>
              </a:r>
              <a:r>
                <a:rPr lang="en-US" sz="500" b="1" i="1" dirty="0">
                  <a:solidFill>
                    <a:srgbClr val="53565A"/>
                  </a:solidFill>
                  <a:latin typeface="Trebuchet MS" panose="020B0603020202020204" pitchFamily="34" charset="0"/>
                  <a:ea typeface="Calibri" panose="020F0502020204030204" pitchFamily="34" charset="0"/>
                  <a:cs typeface="Times New Roman" panose="02020603050405020304" pitchFamily="18" charset="0"/>
                </a:rPr>
                <a:t>PIMS, E-Justice)</a:t>
              </a:r>
              <a:endParaRPr lang="en-US" sz="400" b="1" dirty="0">
                <a:solidFill>
                  <a:srgbClr val="53565A"/>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61" name="Group 60"/>
            <p:cNvGrpSpPr>
              <a:grpSpLocks noChangeAspect="1"/>
            </p:cNvGrpSpPr>
            <p:nvPr/>
          </p:nvGrpSpPr>
          <p:grpSpPr>
            <a:xfrm>
              <a:off x="3549582" y="2236793"/>
              <a:ext cx="323758" cy="324000"/>
              <a:chOff x="6435678" y="5247218"/>
              <a:chExt cx="879144" cy="879800"/>
            </a:xfrm>
          </p:grpSpPr>
          <p:grpSp>
            <p:nvGrpSpPr>
              <p:cNvPr id="65" name="Group 64"/>
              <p:cNvGrpSpPr/>
              <p:nvPr/>
            </p:nvGrpSpPr>
            <p:grpSpPr>
              <a:xfrm>
                <a:off x="6435678" y="5247218"/>
                <a:ext cx="879144" cy="879800"/>
                <a:chOff x="4463951" y="2773732"/>
                <a:chExt cx="879144" cy="879800"/>
              </a:xfrm>
            </p:grpSpPr>
            <p:sp>
              <p:nvSpPr>
                <p:cNvPr id="67" name="Oval 17"/>
                <p:cNvSpPr>
                  <a:spLocks noChangeArrowheads="1"/>
                </p:cNvSpPr>
                <p:nvPr/>
              </p:nvSpPr>
              <p:spPr bwMode="auto">
                <a:xfrm>
                  <a:off x="4463951" y="2773732"/>
                  <a:ext cx="879144" cy="879800"/>
                </a:xfrm>
                <a:prstGeom prst="ellipse">
                  <a:avLst/>
                </a:prstGeom>
                <a:solidFill>
                  <a:srgbClr val="F8CF02"/>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68" name="Freeform 33"/>
                <p:cNvSpPr>
                  <a:spLocks/>
                </p:cNvSpPr>
                <p:nvPr/>
              </p:nvSpPr>
              <p:spPr bwMode="auto">
                <a:xfrm>
                  <a:off x="4657350" y="3030722"/>
                  <a:ext cx="685745" cy="622809"/>
                </a:xfrm>
                <a:custGeom>
                  <a:avLst/>
                  <a:gdLst/>
                  <a:ahLst/>
                  <a:cxnLst>
                    <a:cxn ang="0">
                      <a:pos x="164" y="402"/>
                    </a:cxn>
                    <a:cxn ang="0">
                      <a:pos x="443" y="118"/>
                    </a:cxn>
                    <a:cxn ang="0">
                      <a:pos x="443" y="116"/>
                    </a:cxn>
                    <a:cxn ang="0">
                      <a:pos x="331" y="3"/>
                    </a:cxn>
                    <a:cxn ang="0">
                      <a:pos x="331" y="3"/>
                    </a:cxn>
                    <a:cxn ang="0">
                      <a:pos x="325" y="0"/>
                    </a:cxn>
                    <a:cxn ang="0">
                      <a:pos x="9" y="0"/>
                    </a:cxn>
                    <a:cxn ang="0">
                      <a:pos x="0" y="8"/>
                    </a:cxn>
                    <a:cxn ang="0">
                      <a:pos x="0" y="209"/>
                    </a:cxn>
                    <a:cxn ang="0">
                      <a:pos x="0" y="233"/>
                    </a:cxn>
                    <a:cxn ang="0">
                      <a:pos x="3" y="239"/>
                    </a:cxn>
                    <a:cxn ang="0">
                      <a:pos x="3" y="240"/>
                    </a:cxn>
                    <a:cxn ang="0">
                      <a:pos x="164" y="402"/>
                    </a:cxn>
                  </a:cxnLst>
                  <a:rect l="0" t="0" r="r" b="b"/>
                  <a:pathLst>
                    <a:path w="443" h="402">
                      <a:moveTo>
                        <a:pt x="164" y="402"/>
                      </a:moveTo>
                      <a:cubicBezTo>
                        <a:pt x="319" y="399"/>
                        <a:pt x="443" y="273"/>
                        <a:pt x="443" y="118"/>
                      </a:cubicBezTo>
                      <a:cubicBezTo>
                        <a:pt x="443" y="117"/>
                        <a:pt x="443" y="116"/>
                        <a:pt x="443" y="116"/>
                      </a:cubicBezTo>
                      <a:cubicBezTo>
                        <a:pt x="331" y="3"/>
                        <a:pt x="331" y="3"/>
                        <a:pt x="331" y="3"/>
                      </a:cubicBezTo>
                      <a:cubicBezTo>
                        <a:pt x="331" y="3"/>
                        <a:pt x="331" y="3"/>
                        <a:pt x="331" y="3"/>
                      </a:cubicBezTo>
                      <a:cubicBezTo>
                        <a:pt x="329" y="1"/>
                        <a:pt x="327" y="0"/>
                        <a:pt x="325" y="0"/>
                      </a:cubicBezTo>
                      <a:cubicBezTo>
                        <a:pt x="9" y="0"/>
                        <a:pt x="9" y="0"/>
                        <a:pt x="9" y="0"/>
                      </a:cubicBezTo>
                      <a:cubicBezTo>
                        <a:pt x="4" y="0"/>
                        <a:pt x="0" y="4"/>
                        <a:pt x="0" y="8"/>
                      </a:cubicBezTo>
                      <a:cubicBezTo>
                        <a:pt x="0" y="209"/>
                        <a:pt x="0" y="209"/>
                        <a:pt x="0" y="209"/>
                      </a:cubicBezTo>
                      <a:cubicBezTo>
                        <a:pt x="0" y="233"/>
                        <a:pt x="0" y="233"/>
                        <a:pt x="0" y="233"/>
                      </a:cubicBezTo>
                      <a:cubicBezTo>
                        <a:pt x="0" y="236"/>
                        <a:pt x="1" y="238"/>
                        <a:pt x="3" y="239"/>
                      </a:cubicBezTo>
                      <a:cubicBezTo>
                        <a:pt x="3" y="240"/>
                        <a:pt x="3" y="240"/>
                        <a:pt x="3" y="240"/>
                      </a:cubicBezTo>
                      <a:lnTo>
                        <a:pt x="164" y="402"/>
                      </a:lnTo>
                      <a:close/>
                    </a:path>
                  </a:pathLst>
                </a:custGeom>
                <a:solidFill>
                  <a:srgbClr val="C6A502"/>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69" name="Freeform 557"/>
                <p:cNvSpPr>
                  <a:spLocks/>
                </p:cNvSpPr>
                <p:nvPr/>
              </p:nvSpPr>
              <p:spPr bwMode="auto">
                <a:xfrm>
                  <a:off x="4838291" y="3380807"/>
                  <a:ext cx="153408" cy="66870"/>
                </a:xfrm>
                <a:custGeom>
                  <a:avLst/>
                  <a:gdLst/>
                  <a:ahLst/>
                  <a:cxnLst>
                    <a:cxn ang="0">
                      <a:pos x="11" y="0"/>
                    </a:cxn>
                    <a:cxn ang="0">
                      <a:pos x="0" y="43"/>
                    </a:cxn>
                    <a:cxn ang="0">
                      <a:pos x="99" y="43"/>
                    </a:cxn>
                    <a:cxn ang="0">
                      <a:pos x="88" y="0"/>
                    </a:cxn>
                    <a:cxn ang="0">
                      <a:pos x="11" y="0"/>
                    </a:cxn>
                  </a:cxnLst>
                  <a:rect l="0" t="0" r="r" b="b"/>
                  <a:pathLst>
                    <a:path w="99" h="43">
                      <a:moveTo>
                        <a:pt x="11" y="0"/>
                      </a:moveTo>
                      <a:cubicBezTo>
                        <a:pt x="7" y="15"/>
                        <a:pt x="4" y="29"/>
                        <a:pt x="0" y="43"/>
                      </a:cubicBezTo>
                      <a:cubicBezTo>
                        <a:pt x="33" y="43"/>
                        <a:pt x="66" y="43"/>
                        <a:pt x="99" y="43"/>
                      </a:cubicBezTo>
                      <a:cubicBezTo>
                        <a:pt x="95" y="29"/>
                        <a:pt x="92" y="15"/>
                        <a:pt x="88" y="0"/>
                      </a:cubicBezTo>
                      <a:cubicBezTo>
                        <a:pt x="62" y="0"/>
                        <a:pt x="37" y="0"/>
                        <a:pt x="11" y="0"/>
                      </a:cubicBez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0" name="Freeform 558"/>
                <p:cNvSpPr>
                  <a:spLocks/>
                </p:cNvSpPr>
                <p:nvPr/>
              </p:nvSpPr>
              <p:spPr bwMode="auto">
                <a:xfrm>
                  <a:off x="4821246" y="3447677"/>
                  <a:ext cx="187498" cy="12456"/>
                </a:xfrm>
                <a:custGeom>
                  <a:avLst/>
                  <a:gdLst/>
                  <a:ahLst/>
                  <a:cxnLst>
                    <a:cxn ang="0">
                      <a:pos x="116" y="0"/>
                    </a:cxn>
                    <a:cxn ang="0">
                      <a:pos x="5" y="0"/>
                    </a:cxn>
                    <a:cxn ang="0">
                      <a:pos x="0" y="6"/>
                    </a:cxn>
                    <a:cxn ang="0">
                      <a:pos x="0" y="8"/>
                    </a:cxn>
                    <a:cxn ang="0">
                      <a:pos x="121" y="8"/>
                    </a:cxn>
                    <a:cxn ang="0">
                      <a:pos x="121" y="6"/>
                    </a:cxn>
                    <a:cxn ang="0">
                      <a:pos x="116" y="0"/>
                    </a:cxn>
                  </a:cxnLst>
                  <a:rect l="0" t="0" r="r" b="b"/>
                  <a:pathLst>
                    <a:path w="121" h="8">
                      <a:moveTo>
                        <a:pt x="116" y="0"/>
                      </a:moveTo>
                      <a:cubicBezTo>
                        <a:pt x="5" y="0"/>
                        <a:pt x="5" y="0"/>
                        <a:pt x="5" y="0"/>
                      </a:cubicBezTo>
                      <a:cubicBezTo>
                        <a:pt x="3" y="0"/>
                        <a:pt x="0" y="2"/>
                        <a:pt x="0" y="6"/>
                      </a:cubicBezTo>
                      <a:cubicBezTo>
                        <a:pt x="0" y="8"/>
                        <a:pt x="0" y="8"/>
                        <a:pt x="0" y="8"/>
                      </a:cubicBezTo>
                      <a:cubicBezTo>
                        <a:pt x="121" y="8"/>
                        <a:pt x="121" y="8"/>
                        <a:pt x="121" y="8"/>
                      </a:cubicBezTo>
                      <a:cubicBezTo>
                        <a:pt x="121" y="6"/>
                        <a:pt x="121" y="6"/>
                        <a:pt x="121" y="6"/>
                      </a:cubicBezTo>
                      <a:cubicBezTo>
                        <a:pt x="121" y="2"/>
                        <a:pt x="119" y="0"/>
                        <a:pt x="116"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1" name="Freeform 559"/>
                <p:cNvSpPr>
                  <a:spLocks/>
                </p:cNvSpPr>
                <p:nvPr/>
              </p:nvSpPr>
              <p:spPr bwMode="auto">
                <a:xfrm>
                  <a:off x="4657349" y="3354584"/>
                  <a:ext cx="515948" cy="51136"/>
                </a:xfrm>
                <a:custGeom>
                  <a:avLst/>
                  <a:gdLst/>
                  <a:ahLst/>
                  <a:cxnLst>
                    <a:cxn ang="0">
                      <a:pos x="0" y="0"/>
                    </a:cxn>
                    <a:cxn ang="0">
                      <a:pos x="0" y="24"/>
                    </a:cxn>
                    <a:cxn ang="0">
                      <a:pos x="9" y="33"/>
                    </a:cxn>
                    <a:cxn ang="0">
                      <a:pos x="325" y="33"/>
                    </a:cxn>
                    <a:cxn ang="0">
                      <a:pos x="333" y="24"/>
                    </a:cxn>
                    <a:cxn ang="0">
                      <a:pos x="333" y="0"/>
                    </a:cxn>
                    <a:cxn ang="0">
                      <a:pos x="0" y="0"/>
                    </a:cxn>
                  </a:cxnLst>
                  <a:rect l="0" t="0" r="r" b="b"/>
                  <a:pathLst>
                    <a:path w="333" h="33">
                      <a:moveTo>
                        <a:pt x="0" y="0"/>
                      </a:moveTo>
                      <a:cubicBezTo>
                        <a:pt x="0" y="24"/>
                        <a:pt x="0" y="24"/>
                        <a:pt x="0" y="24"/>
                      </a:cubicBezTo>
                      <a:cubicBezTo>
                        <a:pt x="0" y="29"/>
                        <a:pt x="4" y="33"/>
                        <a:pt x="9" y="33"/>
                      </a:cubicBezTo>
                      <a:cubicBezTo>
                        <a:pt x="325" y="33"/>
                        <a:pt x="325" y="33"/>
                        <a:pt x="325" y="33"/>
                      </a:cubicBezTo>
                      <a:cubicBezTo>
                        <a:pt x="329" y="33"/>
                        <a:pt x="333" y="29"/>
                        <a:pt x="333" y="24"/>
                      </a:cubicBezTo>
                      <a:cubicBezTo>
                        <a:pt x="333" y="0"/>
                        <a:pt x="333" y="0"/>
                        <a:pt x="333" y="0"/>
                      </a:cubicBez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2" name="Freeform 560"/>
                <p:cNvSpPr>
                  <a:spLocks/>
                </p:cNvSpPr>
                <p:nvPr/>
              </p:nvSpPr>
              <p:spPr bwMode="auto">
                <a:xfrm>
                  <a:off x="4657349" y="3030723"/>
                  <a:ext cx="515948" cy="323861"/>
                </a:xfrm>
                <a:custGeom>
                  <a:avLst/>
                  <a:gdLst/>
                  <a:ahLst/>
                  <a:cxnLst>
                    <a:cxn ang="0">
                      <a:pos x="333" y="209"/>
                    </a:cxn>
                    <a:cxn ang="0">
                      <a:pos x="333" y="8"/>
                    </a:cxn>
                    <a:cxn ang="0">
                      <a:pos x="325" y="0"/>
                    </a:cxn>
                    <a:cxn ang="0">
                      <a:pos x="9" y="0"/>
                    </a:cxn>
                    <a:cxn ang="0">
                      <a:pos x="0" y="8"/>
                    </a:cxn>
                    <a:cxn ang="0">
                      <a:pos x="0" y="209"/>
                    </a:cxn>
                    <a:cxn ang="0">
                      <a:pos x="333" y="209"/>
                    </a:cxn>
                  </a:cxnLst>
                  <a:rect l="0" t="0" r="r" b="b"/>
                  <a:pathLst>
                    <a:path w="333" h="209">
                      <a:moveTo>
                        <a:pt x="333" y="209"/>
                      </a:moveTo>
                      <a:cubicBezTo>
                        <a:pt x="333" y="8"/>
                        <a:pt x="333" y="8"/>
                        <a:pt x="333" y="8"/>
                      </a:cubicBezTo>
                      <a:cubicBezTo>
                        <a:pt x="333" y="4"/>
                        <a:pt x="329" y="0"/>
                        <a:pt x="325" y="0"/>
                      </a:cubicBezTo>
                      <a:cubicBezTo>
                        <a:pt x="9" y="0"/>
                        <a:pt x="9" y="0"/>
                        <a:pt x="9" y="0"/>
                      </a:cubicBezTo>
                      <a:cubicBezTo>
                        <a:pt x="4" y="0"/>
                        <a:pt x="0" y="4"/>
                        <a:pt x="0" y="8"/>
                      </a:cubicBezTo>
                      <a:cubicBezTo>
                        <a:pt x="0" y="209"/>
                        <a:pt x="0" y="209"/>
                        <a:pt x="0" y="209"/>
                      </a:cubicBezTo>
                      <a:lnTo>
                        <a:pt x="333" y="209"/>
                      </a:lnTo>
                      <a:close/>
                    </a:path>
                  </a:pathLst>
                </a:custGeom>
                <a:solidFill>
                  <a:srgbClr val="0E303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3" name="Rectangle 561"/>
                <p:cNvSpPr>
                  <a:spLocks noChangeArrowheads="1"/>
                </p:cNvSpPr>
                <p:nvPr/>
              </p:nvSpPr>
              <p:spPr bwMode="auto">
                <a:xfrm>
                  <a:off x="4678983" y="3051046"/>
                  <a:ext cx="472679" cy="283214"/>
                </a:xfrm>
                <a:prstGeom prst="rect">
                  <a:avLst/>
                </a:prstGeom>
                <a:solidFill>
                  <a:srgbClr val="15B0BF"/>
                </a:solidFill>
                <a:ln w="9525">
                  <a:noFill/>
                  <a:miter lim="800000"/>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4" name="Freeform 562"/>
                <p:cNvSpPr>
                  <a:spLocks/>
                </p:cNvSpPr>
                <p:nvPr/>
              </p:nvSpPr>
              <p:spPr bwMode="auto">
                <a:xfrm>
                  <a:off x="4678983" y="3051046"/>
                  <a:ext cx="472679" cy="283214"/>
                </a:xfrm>
                <a:custGeom>
                  <a:avLst/>
                  <a:gdLst/>
                  <a:ahLst/>
                  <a:cxnLst>
                    <a:cxn ang="0">
                      <a:pos x="0" y="432"/>
                    </a:cxn>
                    <a:cxn ang="0">
                      <a:pos x="721" y="0"/>
                    </a:cxn>
                    <a:cxn ang="0">
                      <a:pos x="721" y="432"/>
                    </a:cxn>
                    <a:cxn ang="0">
                      <a:pos x="0" y="432"/>
                    </a:cxn>
                  </a:cxnLst>
                  <a:rect l="0" t="0" r="r" b="b"/>
                  <a:pathLst>
                    <a:path w="721" h="432">
                      <a:moveTo>
                        <a:pt x="0" y="432"/>
                      </a:moveTo>
                      <a:lnTo>
                        <a:pt x="721" y="0"/>
                      </a:lnTo>
                      <a:lnTo>
                        <a:pt x="721" y="432"/>
                      </a:lnTo>
                      <a:lnTo>
                        <a:pt x="0" y="432"/>
                      </a:lnTo>
                      <a:close/>
                    </a:path>
                  </a:pathLst>
                </a:custGeom>
                <a:solidFill>
                  <a:srgbClr val="1695A4"/>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5" name="Freeform 563"/>
                <p:cNvSpPr>
                  <a:spLocks/>
                </p:cNvSpPr>
                <p:nvPr/>
              </p:nvSpPr>
              <p:spPr bwMode="auto">
                <a:xfrm>
                  <a:off x="4985799" y="3182819"/>
                  <a:ext cx="126529" cy="111450"/>
                </a:xfrm>
                <a:custGeom>
                  <a:avLst/>
                  <a:gdLst/>
                  <a:ahLst/>
                  <a:cxnLst>
                    <a:cxn ang="0">
                      <a:pos x="182" y="21"/>
                    </a:cxn>
                    <a:cxn ang="0">
                      <a:pos x="0" y="0"/>
                    </a:cxn>
                    <a:cxn ang="0">
                      <a:pos x="71" y="170"/>
                    </a:cxn>
                    <a:cxn ang="0">
                      <a:pos x="94" y="109"/>
                    </a:cxn>
                    <a:cxn ang="0">
                      <a:pos x="156" y="158"/>
                    </a:cxn>
                    <a:cxn ang="0">
                      <a:pos x="193" y="109"/>
                    </a:cxn>
                    <a:cxn ang="0">
                      <a:pos x="132" y="59"/>
                    </a:cxn>
                    <a:cxn ang="0">
                      <a:pos x="182" y="21"/>
                    </a:cxn>
                  </a:cxnLst>
                  <a:rect l="0" t="0" r="r" b="b"/>
                  <a:pathLst>
                    <a:path w="193" h="170">
                      <a:moveTo>
                        <a:pt x="182" y="21"/>
                      </a:moveTo>
                      <a:lnTo>
                        <a:pt x="0" y="0"/>
                      </a:lnTo>
                      <a:lnTo>
                        <a:pt x="71" y="170"/>
                      </a:lnTo>
                      <a:lnTo>
                        <a:pt x="94" y="109"/>
                      </a:lnTo>
                      <a:lnTo>
                        <a:pt x="156" y="158"/>
                      </a:lnTo>
                      <a:lnTo>
                        <a:pt x="193" y="109"/>
                      </a:lnTo>
                      <a:lnTo>
                        <a:pt x="132" y="59"/>
                      </a:lnTo>
                      <a:lnTo>
                        <a:pt x="182" y="2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6" name="Freeform 564"/>
                <p:cNvSpPr>
                  <a:spLocks/>
                </p:cNvSpPr>
                <p:nvPr/>
              </p:nvSpPr>
              <p:spPr bwMode="auto">
                <a:xfrm>
                  <a:off x="4985799" y="3182819"/>
                  <a:ext cx="114728" cy="111450"/>
                </a:xfrm>
                <a:custGeom>
                  <a:avLst/>
                  <a:gdLst/>
                  <a:ahLst/>
                  <a:cxnLst>
                    <a:cxn ang="0">
                      <a:pos x="2" y="0"/>
                    </a:cxn>
                    <a:cxn ang="0">
                      <a:pos x="0" y="0"/>
                    </a:cxn>
                    <a:cxn ang="0">
                      <a:pos x="71" y="170"/>
                    </a:cxn>
                    <a:cxn ang="0">
                      <a:pos x="94" y="109"/>
                    </a:cxn>
                    <a:cxn ang="0">
                      <a:pos x="156" y="158"/>
                    </a:cxn>
                    <a:cxn ang="0">
                      <a:pos x="175" y="132"/>
                    </a:cxn>
                    <a:cxn ang="0">
                      <a:pos x="2" y="0"/>
                    </a:cxn>
                  </a:cxnLst>
                  <a:rect l="0" t="0" r="r" b="b"/>
                  <a:pathLst>
                    <a:path w="175" h="170">
                      <a:moveTo>
                        <a:pt x="2" y="0"/>
                      </a:moveTo>
                      <a:lnTo>
                        <a:pt x="0" y="0"/>
                      </a:lnTo>
                      <a:lnTo>
                        <a:pt x="71" y="170"/>
                      </a:lnTo>
                      <a:lnTo>
                        <a:pt x="94" y="109"/>
                      </a:lnTo>
                      <a:lnTo>
                        <a:pt x="156" y="158"/>
                      </a:lnTo>
                      <a:lnTo>
                        <a:pt x="175" y="132"/>
                      </a:lnTo>
                      <a:lnTo>
                        <a:pt x="2" y="0"/>
                      </a:ln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7" name="Freeform 573"/>
                <p:cNvSpPr>
                  <a:spLocks/>
                </p:cNvSpPr>
                <p:nvPr/>
              </p:nvSpPr>
              <p:spPr bwMode="auto">
                <a:xfrm>
                  <a:off x="4977932" y="3119227"/>
                  <a:ext cx="5900" cy="41958"/>
                </a:xfrm>
                <a:custGeom>
                  <a:avLst/>
                  <a:gdLst/>
                  <a:ahLst/>
                  <a:cxnLst>
                    <a:cxn ang="0">
                      <a:pos x="2" y="27"/>
                    </a:cxn>
                    <a:cxn ang="0">
                      <a:pos x="0" y="25"/>
                    </a:cxn>
                    <a:cxn ang="0">
                      <a:pos x="0" y="2"/>
                    </a:cxn>
                    <a:cxn ang="0">
                      <a:pos x="2" y="0"/>
                    </a:cxn>
                    <a:cxn ang="0">
                      <a:pos x="4" y="2"/>
                    </a:cxn>
                    <a:cxn ang="0">
                      <a:pos x="4" y="25"/>
                    </a:cxn>
                    <a:cxn ang="0">
                      <a:pos x="2" y="27"/>
                    </a:cxn>
                  </a:cxnLst>
                  <a:rect l="0" t="0" r="r" b="b"/>
                  <a:pathLst>
                    <a:path w="4" h="27">
                      <a:moveTo>
                        <a:pt x="2" y="27"/>
                      </a:moveTo>
                      <a:cubicBezTo>
                        <a:pt x="1" y="27"/>
                        <a:pt x="0" y="26"/>
                        <a:pt x="0" y="25"/>
                      </a:cubicBezTo>
                      <a:cubicBezTo>
                        <a:pt x="0" y="2"/>
                        <a:pt x="0" y="2"/>
                        <a:pt x="0" y="2"/>
                      </a:cubicBezTo>
                      <a:cubicBezTo>
                        <a:pt x="0" y="1"/>
                        <a:pt x="1" y="0"/>
                        <a:pt x="2" y="0"/>
                      </a:cubicBezTo>
                      <a:cubicBezTo>
                        <a:pt x="3" y="0"/>
                        <a:pt x="4" y="1"/>
                        <a:pt x="4" y="2"/>
                      </a:cubicBezTo>
                      <a:cubicBezTo>
                        <a:pt x="4" y="25"/>
                        <a:pt x="4" y="25"/>
                        <a:pt x="4" y="25"/>
                      </a:cubicBezTo>
                      <a:cubicBezTo>
                        <a:pt x="4" y="26"/>
                        <a:pt x="3" y="27"/>
                        <a:pt x="2" y="27"/>
                      </a:cubicBez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8" name="Freeform 574"/>
                <p:cNvSpPr>
                  <a:spLocks/>
                </p:cNvSpPr>
                <p:nvPr/>
              </p:nvSpPr>
              <p:spPr bwMode="auto">
                <a:xfrm>
                  <a:off x="4928107" y="3147418"/>
                  <a:ext cx="37369" cy="24257"/>
                </a:xfrm>
                <a:custGeom>
                  <a:avLst/>
                  <a:gdLst/>
                  <a:ahLst/>
                  <a:cxnLst>
                    <a:cxn ang="0">
                      <a:pos x="22" y="16"/>
                    </a:cxn>
                    <a:cxn ang="0">
                      <a:pos x="21" y="15"/>
                    </a:cxn>
                    <a:cxn ang="0">
                      <a:pos x="1" y="4"/>
                    </a:cxn>
                    <a:cxn ang="0">
                      <a:pos x="1" y="1"/>
                    </a:cxn>
                    <a:cxn ang="0">
                      <a:pos x="3" y="1"/>
                    </a:cxn>
                    <a:cxn ang="0">
                      <a:pos x="23" y="12"/>
                    </a:cxn>
                    <a:cxn ang="0">
                      <a:pos x="24" y="15"/>
                    </a:cxn>
                    <a:cxn ang="0">
                      <a:pos x="22" y="16"/>
                    </a:cxn>
                  </a:cxnLst>
                  <a:rect l="0" t="0" r="r" b="b"/>
                  <a:pathLst>
                    <a:path w="24" h="16">
                      <a:moveTo>
                        <a:pt x="22" y="16"/>
                      </a:moveTo>
                      <a:cubicBezTo>
                        <a:pt x="22" y="16"/>
                        <a:pt x="22" y="15"/>
                        <a:pt x="21" y="15"/>
                      </a:cubicBezTo>
                      <a:cubicBezTo>
                        <a:pt x="1" y="4"/>
                        <a:pt x="1" y="4"/>
                        <a:pt x="1" y="4"/>
                      </a:cubicBezTo>
                      <a:cubicBezTo>
                        <a:pt x="0" y="3"/>
                        <a:pt x="0" y="2"/>
                        <a:pt x="1" y="1"/>
                      </a:cubicBezTo>
                      <a:cubicBezTo>
                        <a:pt x="1" y="0"/>
                        <a:pt x="2" y="0"/>
                        <a:pt x="3" y="1"/>
                      </a:cubicBezTo>
                      <a:cubicBezTo>
                        <a:pt x="23" y="12"/>
                        <a:pt x="23" y="12"/>
                        <a:pt x="23" y="12"/>
                      </a:cubicBezTo>
                      <a:cubicBezTo>
                        <a:pt x="24" y="13"/>
                        <a:pt x="24" y="14"/>
                        <a:pt x="24" y="15"/>
                      </a:cubicBezTo>
                      <a:cubicBezTo>
                        <a:pt x="24" y="15"/>
                        <a:pt x="23" y="16"/>
                        <a:pt x="22" y="16"/>
                      </a:cubicBez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79" name="Freeform 575"/>
                <p:cNvSpPr>
                  <a:spLocks/>
                </p:cNvSpPr>
                <p:nvPr/>
              </p:nvSpPr>
              <p:spPr bwMode="auto">
                <a:xfrm>
                  <a:off x="4928107" y="3186097"/>
                  <a:ext cx="37369" cy="24257"/>
                </a:xfrm>
                <a:custGeom>
                  <a:avLst/>
                  <a:gdLst/>
                  <a:ahLst/>
                  <a:cxnLst>
                    <a:cxn ang="0">
                      <a:pos x="2" y="16"/>
                    </a:cxn>
                    <a:cxn ang="0">
                      <a:pos x="1" y="15"/>
                    </a:cxn>
                    <a:cxn ang="0">
                      <a:pos x="1" y="12"/>
                    </a:cxn>
                    <a:cxn ang="0">
                      <a:pos x="21" y="1"/>
                    </a:cxn>
                    <a:cxn ang="0">
                      <a:pos x="24" y="1"/>
                    </a:cxn>
                    <a:cxn ang="0">
                      <a:pos x="23" y="4"/>
                    </a:cxn>
                    <a:cxn ang="0">
                      <a:pos x="3" y="15"/>
                    </a:cxn>
                    <a:cxn ang="0">
                      <a:pos x="2" y="16"/>
                    </a:cxn>
                  </a:cxnLst>
                  <a:rect l="0" t="0" r="r" b="b"/>
                  <a:pathLst>
                    <a:path w="24" h="16">
                      <a:moveTo>
                        <a:pt x="2" y="16"/>
                      </a:moveTo>
                      <a:cubicBezTo>
                        <a:pt x="2" y="16"/>
                        <a:pt x="1" y="15"/>
                        <a:pt x="1" y="15"/>
                      </a:cubicBezTo>
                      <a:cubicBezTo>
                        <a:pt x="0" y="14"/>
                        <a:pt x="0" y="13"/>
                        <a:pt x="1" y="12"/>
                      </a:cubicBezTo>
                      <a:cubicBezTo>
                        <a:pt x="21" y="1"/>
                        <a:pt x="21" y="1"/>
                        <a:pt x="21" y="1"/>
                      </a:cubicBezTo>
                      <a:cubicBezTo>
                        <a:pt x="22" y="0"/>
                        <a:pt x="23" y="0"/>
                        <a:pt x="24" y="1"/>
                      </a:cubicBezTo>
                      <a:cubicBezTo>
                        <a:pt x="24" y="2"/>
                        <a:pt x="24" y="3"/>
                        <a:pt x="23" y="4"/>
                      </a:cubicBezTo>
                      <a:cubicBezTo>
                        <a:pt x="3" y="15"/>
                        <a:pt x="3" y="15"/>
                        <a:pt x="3" y="15"/>
                      </a:cubicBezTo>
                      <a:cubicBezTo>
                        <a:pt x="3" y="16"/>
                        <a:pt x="2" y="16"/>
                        <a:pt x="2" y="16"/>
                      </a:cubicBez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0" name="Freeform 576"/>
                <p:cNvSpPr>
                  <a:spLocks/>
                </p:cNvSpPr>
                <p:nvPr/>
              </p:nvSpPr>
              <p:spPr bwMode="auto">
                <a:xfrm>
                  <a:off x="4977932" y="3196587"/>
                  <a:ext cx="5900" cy="41958"/>
                </a:xfrm>
                <a:custGeom>
                  <a:avLst/>
                  <a:gdLst/>
                  <a:ahLst/>
                  <a:cxnLst>
                    <a:cxn ang="0">
                      <a:pos x="2" y="27"/>
                    </a:cxn>
                    <a:cxn ang="0">
                      <a:pos x="0" y="25"/>
                    </a:cxn>
                    <a:cxn ang="0">
                      <a:pos x="0" y="2"/>
                    </a:cxn>
                    <a:cxn ang="0">
                      <a:pos x="2" y="0"/>
                    </a:cxn>
                    <a:cxn ang="0">
                      <a:pos x="4" y="2"/>
                    </a:cxn>
                    <a:cxn ang="0">
                      <a:pos x="4" y="25"/>
                    </a:cxn>
                    <a:cxn ang="0">
                      <a:pos x="2" y="27"/>
                    </a:cxn>
                  </a:cxnLst>
                  <a:rect l="0" t="0" r="r" b="b"/>
                  <a:pathLst>
                    <a:path w="4" h="27">
                      <a:moveTo>
                        <a:pt x="2" y="27"/>
                      </a:moveTo>
                      <a:cubicBezTo>
                        <a:pt x="1" y="27"/>
                        <a:pt x="0" y="26"/>
                        <a:pt x="0" y="25"/>
                      </a:cubicBezTo>
                      <a:cubicBezTo>
                        <a:pt x="0" y="2"/>
                        <a:pt x="0" y="2"/>
                        <a:pt x="0" y="2"/>
                      </a:cubicBezTo>
                      <a:cubicBezTo>
                        <a:pt x="0" y="1"/>
                        <a:pt x="1" y="0"/>
                        <a:pt x="2" y="0"/>
                      </a:cubicBezTo>
                      <a:cubicBezTo>
                        <a:pt x="3" y="0"/>
                        <a:pt x="4" y="1"/>
                        <a:pt x="4" y="2"/>
                      </a:cubicBezTo>
                      <a:cubicBezTo>
                        <a:pt x="4" y="25"/>
                        <a:pt x="4" y="25"/>
                        <a:pt x="4" y="25"/>
                      </a:cubicBezTo>
                      <a:cubicBezTo>
                        <a:pt x="4" y="26"/>
                        <a:pt x="3" y="27"/>
                        <a:pt x="2" y="27"/>
                      </a:cubicBez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sp>
              <p:nvSpPr>
                <p:cNvPr id="81" name="Freeform 577"/>
                <p:cNvSpPr>
                  <a:spLocks/>
                </p:cNvSpPr>
                <p:nvPr/>
              </p:nvSpPr>
              <p:spPr bwMode="auto">
                <a:xfrm>
                  <a:off x="4996288" y="3147418"/>
                  <a:ext cx="37369" cy="24257"/>
                </a:xfrm>
                <a:custGeom>
                  <a:avLst/>
                  <a:gdLst/>
                  <a:ahLst/>
                  <a:cxnLst>
                    <a:cxn ang="0">
                      <a:pos x="2" y="16"/>
                    </a:cxn>
                    <a:cxn ang="0">
                      <a:pos x="0" y="15"/>
                    </a:cxn>
                    <a:cxn ang="0">
                      <a:pos x="1" y="12"/>
                    </a:cxn>
                    <a:cxn ang="0">
                      <a:pos x="21" y="1"/>
                    </a:cxn>
                    <a:cxn ang="0">
                      <a:pos x="23" y="1"/>
                    </a:cxn>
                    <a:cxn ang="0">
                      <a:pos x="23" y="4"/>
                    </a:cxn>
                    <a:cxn ang="0">
                      <a:pos x="3" y="15"/>
                    </a:cxn>
                    <a:cxn ang="0">
                      <a:pos x="2" y="16"/>
                    </a:cxn>
                  </a:cxnLst>
                  <a:rect l="0" t="0" r="r" b="b"/>
                  <a:pathLst>
                    <a:path w="24" h="16">
                      <a:moveTo>
                        <a:pt x="2" y="16"/>
                      </a:moveTo>
                      <a:cubicBezTo>
                        <a:pt x="1" y="16"/>
                        <a:pt x="0" y="15"/>
                        <a:pt x="0" y="15"/>
                      </a:cubicBezTo>
                      <a:cubicBezTo>
                        <a:pt x="0" y="14"/>
                        <a:pt x="0" y="13"/>
                        <a:pt x="1" y="12"/>
                      </a:cubicBezTo>
                      <a:cubicBezTo>
                        <a:pt x="21" y="1"/>
                        <a:pt x="21" y="1"/>
                        <a:pt x="21" y="1"/>
                      </a:cubicBezTo>
                      <a:cubicBezTo>
                        <a:pt x="22" y="0"/>
                        <a:pt x="23" y="0"/>
                        <a:pt x="23" y="1"/>
                      </a:cubicBezTo>
                      <a:cubicBezTo>
                        <a:pt x="24" y="2"/>
                        <a:pt x="24" y="3"/>
                        <a:pt x="23" y="4"/>
                      </a:cubicBezTo>
                      <a:cubicBezTo>
                        <a:pt x="3" y="15"/>
                        <a:pt x="3" y="15"/>
                        <a:pt x="3" y="15"/>
                      </a:cubicBezTo>
                      <a:cubicBezTo>
                        <a:pt x="2" y="15"/>
                        <a:pt x="2" y="16"/>
                        <a:pt x="2" y="16"/>
                      </a:cubicBezTo>
                      <a:close/>
                    </a:path>
                  </a:pathLst>
                </a:custGeom>
                <a:solidFill>
                  <a:srgbClr val="D1ECFB"/>
                </a:solidFill>
                <a:ln w="9525">
                  <a:noFill/>
                  <a:round/>
                  <a:headEnd/>
                  <a:tailEnd/>
                </a:ln>
              </p:spPr>
              <p:txBody>
                <a:bodyPr vert="horz" wrap="square" lIns="91440" tIns="45720" rIns="91440" bIns="45720" numCol="1" anchor="t" anchorCtr="0" compatLnSpc="1">
                  <a:prstTxWarp prst="textNoShape">
                    <a:avLst/>
                  </a:prstTxWarp>
                </a:bodyPr>
                <a:lstStyle/>
                <a:p>
                  <a:pPr defTabSz="457090"/>
                  <a:endParaRPr lang="en-IN" sz="1800" kern="1200">
                    <a:latin typeface="Univers for KPMG"/>
                    <a:ea typeface="+mn-ea"/>
                  </a:endParaRPr>
                </a:p>
              </p:txBody>
            </p:sp>
          </p:grpSp>
          <p:sp>
            <p:nvSpPr>
              <p:cNvPr id="66" name="Freeform 33"/>
              <p:cNvSpPr>
                <a:spLocks noEditPoints="1"/>
              </p:cNvSpPr>
              <p:nvPr/>
            </p:nvSpPr>
            <p:spPr bwMode="auto">
              <a:xfrm>
                <a:off x="6728009" y="5578618"/>
                <a:ext cx="140415" cy="175042"/>
              </a:xfrm>
              <a:custGeom>
                <a:avLst/>
                <a:gdLst>
                  <a:gd name="T0" fmla="*/ 110 w 138"/>
                  <a:gd name="T1" fmla="*/ 146 h 174"/>
                  <a:gd name="T2" fmla="*/ 127 w 138"/>
                  <a:gd name="T3" fmla="*/ 146 h 174"/>
                  <a:gd name="T4" fmla="*/ 138 w 138"/>
                  <a:gd name="T5" fmla="*/ 135 h 174"/>
                  <a:gd name="T6" fmla="*/ 138 w 138"/>
                  <a:gd name="T7" fmla="*/ 45 h 174"/>
                  <a:gd name="T8" fmla="*/ 138 w 138"/>
                  <a:gd name="T9" fmla="*/ 38 h 174"/>
                  <a:gd name="T10" fmla="*/ 100 w 138"/>
                  <a:gd name="T11" fmla="*/ 0 h 174"/>
                  <a:gd name="T12" fmla="*/ 93 w 138"/>
                  <a:gd name="T13" fmla="*/ 0 h 174"/>
                  <a:gd name="T14" fmla="*/ 39 w 138"/>
                  <a:gd name="T15" fmla="*/ 0 h 174"/>
                  <a:gd name="T16" fmla="*/ 28 w 138"/>
                  <a:gd name="T17" fmla="*/ 11 h 174"/>
                  <a:gd name="T18" fmla="*/ 28 w 138"/>
                  <a:gd name="T19" fmla="*/ 28 h 174"/>
                  <a:gd name="T20" fmla="*/ 11 w 138"/>
                  <a:gd name="T21" fmla="*/ 28 h 174"/>
                  <a:gd name="T22" fmla="*/ 0 w 138"/>
                  <a:gd name="T23" fmla="*/ 39 h 174"/>
                  <a:gd name="T24" fmla="*/ 0 w 138"/>
                  <a:gd name="T25" fmla="*/ 163 h 174"/>
                  <a:gd name="T26" fmla="*/ 11 w 138"/>
                  <a:gd name="T27" fmla="*/ 174 h 174"/>
                  <a:gd name="T28" fmla="*/ 99 w 138"/>
                  <a:gd name="T29" fmla="*/ 174 h 174"/>
                  <a:gd name="T30" fmla="*/ 110 w 138"/>
                  <a:gd name="T31" fmla="*/ 163 h 174"/>
                  <a:gd name="T32" fmla="*/ 110 w 138"/>
                  <a:gd name="T33" fmla="*/ 146 h 174"/>
                  <a:gd name="T34" fmla="*/ 28 w 138"/>
                  <a:gd name="T35" fmla="*/ 42 h 174"/>
                  <a:gd name="T36" fmla="*/ 42 w 138"/>
                  <a:gd name="T37" fmla="*/ 42 h 174"/>
                  <a:gd name="T38" fmla="*/ 65 w 138"/>
                  <a:gd name="T39" fmla="*/ 42 h 174"/>
                  <a:gd name="T40" fmla="*/ 65 w 138"/>
                  <a:gd name="T41" fmla="*/ 53 h 174"/>
                  <a:gd name="T42" fmla="*/ 65 w 138"/>
                  <a:gd name="T43" fmla="*/ 57 h 174"/>
                  <a:gd name="T44" fmla="*/ 81 w 138"/>
                  <a:gd name="T45" fmla="*/ 73 h 174"/>
                  <a:gd name="T46" fmla="*/ 96 w 138"/>
                  <a:gd name="T47" fmla="*/ 73 h 174"/>
                  <a:gd name="T48" fmla="*/ 96 w 138"/>
                  <a:gd name="T49" fmla="*/ 132 h 174"/>
                  <a:gd name="T50" fmla="*/ 96 w 138"/>
                  <a:gd name="T51" fmla="*/ 146 h 174"/>
                  <a:gd name="T52" fmla="*/ 96 w 138"/>
                  <a:gd name="T53" fmla="*/ 158 h 174"/>
                  <a:gd name="T54" fmla="*/ 94 w 138"/>
                  <a:gd name="T55" fmla="*/ 159 h 174"/>
                  <a:gd name="T56" fmla="*/ 16 w 138"/>
                  <a:gd name="T57" fmla="*/ 159 h 174"/>
                  <a:gd name="T58" fmla="*/ 15 w 138"/>
                  <a:gd name="T59" fmla="*/ 158 h 174"/>
                  <a:gd name="T60" fmla="*/ 15 w 138"/>
                  <a:gd name="T61" fmla="*/ 44 h 174"/>
                  <a:gd name="T62" fmla="*/ 16 w 138"/>
                  <a:gd name="T63" fmla="*/ 42 h 174"/>
                  <a:gd name="T64" fmla="*/ 28 w 138"/>
                  <a:gd name="T65" fmla="*/ 42 h 174"/>
                  <a:gd name="T66" fmla="*/ 42 w 138"/>
                  <a:gd name="T67" fmla="*/ 28 h 174"/>
                  <a:gd name="T68" fmla="*/ 42 w 138"/>
                  <a:gd name="T69" fmla="*/ 16 h 174"/>
                  <a:gd name="T70" fmla="*/ 44 w 138"/>
                  <a:gd name="T71" fmla="*/ 15 h 174"/>
                  <a:gd name="T72" fmla="*/ 93 w 138"/>
                  <a:gd name="T73" fmla="*/ 15 h 174"/>
                  <a:gd name="T74" fmla="*/ 93 w 138"/>
                  <a:gd name="T75" fmla="*/ 25 h 174"/>
                  <a:gd name="T76" fmla="*/ 93 w 138"/>
                  <a:gd name="T77" fmla="*/ 29 h 174"/>
                  <a:gd name="T78" fmla="*/ 109 w 138"/>
                  <a:gd name="T79" fmla="*/ 45 h 174"/>
                  <a:gd name="T80" fmla="*/ 123 w 138"/>
                  <a:gd name="T81" fmla="*/ 45 h 174"/>
                  <a:gd name="T82" fmla="*/ 123 w 138"/>
                  <a:gd name="T83" fmla="*/ 130 h 174"/>
                  <a:gd name="T84" fmla="*/ 122 w 138"/>
                  <a:gd name="T85" fmla="*/ 132 h 174"/>
                  <a:gd name="T86" fmla="*/ 110 w 138"/>
                  <a:gd name="T87" fmla="*/ 132 h 174"/>
                  <a:gd name="T88" fmla="*/ 110 w 138"/>
                  <a:gd name="T89" fmla="*/ 73 h 174"/>
                  <a:gd name="T90" fmla="*/ 110 w 138"/>
                  <a:gd name="T91" fmla="*/ 66 h 174"/>
                  <a:gd name="T92" fmla="*/ 72 w 138"/>
                  <a:gd name="T93" fmla="*/ 28 h 174"/>
                  <a:gd name="T94" fmla="*/ 65 w 138"/>
                  <a:gd name="T95" fmla="*/ 28 h 174"/>
                  <a:gd name="T96" fmla="*/ 42 w 138"/>
                  <a:gd name="T97" fmla="*/ 28 h 174"/>
                  <a:gd name="T98" fmla="*/ 83 w 138"/>
                  <a:gd name="T99" fmla="*/ 44 h 174"/>
                  <a:gd name="T100" fmla="*/ 81 w 138"/>
                  <a:gd name="T101" fmla="*/ 42 h 174"/>
                  <a:gd name="T102" fmla="*/ 81 w 138"/>
                  <a:gd name="T103" fmla="*/ 42 h 174"/>
                  <a:gd name="T104" fmla="*/ 83 w 138"/>
                  <a:gd name="T105" fmla="*/ 44 h 174"/>
                  <a:gd name="T106" fmla="*/ 110 w 138"/>
                  <a:gd name="T107" fmla="*/ 17 h 174"/>
                  <a:gd name="T108" fmla="*/ 108 w 138"/>
                  <a:gd name="T109" fmla="*/ 15 h 174"/>
                  <a:gd name="T110" fmla="*/ 108 w 138"/>
                  <a:gd name="T111" fmla="*/ 15 h 174"/>
                  <a:gd name="T112" fmla="*/ 110 w 138"/>
                  <a:gd name="T113"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 h="174">
                    <a:moveTo>
                      <a:pt x="110" y="146"/>
                    </a:moveTo>
                    <a:cubicBezTo>
                      <a:pt x="127" y="146"/>
                      <a:pt x="127" y="146"/>
                      <a:pt x="127" y="146"/>
                    </a:cubicBezTo>
                    <a:cubicBezTo>
                      <a:pt x="133" y="146"/>
                      <a:pt x="138" y="141"/>
                      <a:pt x="138" y="135"/>
                    </a:cubicBezTo>
                    <a:cubicBezTo>
                      <a:pt x="138" y="45"/>
                      <a:pt x="138" y="45"/>
                      <a:pt x="138" y="45"/>
                    </a:cubicBezTo>
                    <a:cubicBezTo>
                      <a:pt x="138" y="38"/>
                      <a:pt x="138" y="38"/>
                      <a:pt x="138" y="38"/>
                    </a:cubicBezTo>
                    <a:cubicBezTo>
                      <a:pt x="100" y="0"/>
                      <a:pt x="100" y="0"/>
                      <a:pt x="100" y="0"/>
                    </a:cubicBezTo>
                    <a:cubicBezTo>
                      <a:pt x="93" y="0"/>
                      <a:pt x="93" y="0"/>
                      <a:pt x="93" y="0"/>
                    </a:cubicBezTo>
                    <a:cubicBezTo>
                      <a:pt x="39" y="0"/>
                      <a:pt x="39" y="0"/>
                      <a:pt x="39" y="0"/>
                    </a:cubicBezTo>
                    <a:cubicBezTo>
                      <a:pt x="33" y="0"/>
                      <a:pt x="28" y="5"/>
                      <a:pt x="28" y="11"/>
                    </a:cubicBezTo>
                    <a:cubicBezTo>
                      <a:pt x="28" y="28"/>
                      <a:pt x="28" y="28"/>
                      <a:pt x="28" y="28"/>
                    </a:cubicBezTo>
                    <a:cubicBezTo>
                      <a:pt x="11" y="28"/>
                      <a:pt x="11" y="28"/>
                      <a:pt x="11" y="28"/>
                    </a:cubicBezTo>
                    <a:cubicBezTo>
                      <a:pt x="5" y="28"/>
                      <a:pt x="0" y="33"/>
                      <a:pt x="0" y="39"/>
                    </a:cubicBezTo>
                    <a:cubicBezTo>
                      <a:pt x="0" y="163"/>
                      <a:pt x="0" y="163"/>
                      <a:pt x="0" y="163"/>
                    </a:cubicBezTo>
                    <a:cubicBezTo>
                      <a:pt x="0" y="169"/>
                      <a:pt x="5" y="174"/>
                      <a:pt x="11" y="174"/>
                    </a:cubicBezTo>
                    <a:cubicBezTo>
                      <a:pt x="99" y="174"/>
                      <a:pt x="99" y="174"/>
                      <a:pt x="99" y="174"/>
                    </a:cubicBezTo>
                    <a:cubicBezTo>
                      <a:pt x="105" y="174"/>
                      <a:pt x="110" y="169"/>
                      <a:pt x="110" y="163"/>
                    </a:cubicBezTo>
                    <a:cubicBezTo>
                      <a:pt x="110" y="146"/>
                      <a:pt x="110" y="146"/>
                      <a:pt x="110" y="146"/>
                    </a:cubicBezTo>
                    <a:close/>
                    <a:moveTo>
                      <a:pt x="28" y="42"/>
                    </a:moveTo>
                    <a:cubicBezTo>
                      <a:pt x="42" y="42"/>
                      <a:pt x="42" y="42"/>
                      <a:pt x="42" y="42"/>
                    </a:cubicBezTo>
                    <a:cubicBezTo>
                      <a:pt x="65" y="42"/>
                      <a:pt x="65" y="42"/>
                      <a:pt x="65" y="42"/>
                    </a:cubicBezTo>
                    <a:cubicBezTo>
                      <a:pt x="65" y="53"/>
                      <a:pt x="65" y="53"/>
                      <a:pt x="65" y="53"/>
                    </a:cubicBezTo>
                    <a:cubicBezTo>
                      <a:pt x="65" y="57"/>
                      <a:pt x="65" y="57"/>
                      <a:pt x="65" y="57"/>
                    </a:cubicBezTo>
                    <a:cubicBezTo>
                      <a:pt x="65" y="66"/>
                      <a:pt x="72" y="73"/>
                      <a:pt x="81" y="73"/>
                    </a:cubicBezTo>
                    <a:cubicBezTo>
                      <a:pt x="96" y="73"/>
                      <a:pt x="96" y="73"/>
                      <a:pt x="96" y="73"/>
                    </a:cubicBezTo>
                    <a:cubicBezTo>
                      <a:pt x="96" y="132"/>
                      <a:pt x="96" y="132"/>
                      <a:pt x="96" y="132"/>
                    </a:cubicBezTo>
                    <a:cubicBezTo>
                      <a:pt x="96" y="146"/>
                      <a:pt x="96" y="146"/>
                      <a:pt x="96" y="146"/>
                    </a:cubicBezTo>
                    <a:cubicBezTo>
                      <a:pt x="96" y="158"/>
                      <a:pt x="96" y="158"/>
                      <a:pt x="96" y="158"/>
                    </a:cubicBezTo>
                    <a:cubicBezTo>
                      <a:pt x="96" y="159"/>
                      <a:pt x="95" y="159"/>
                      <a:pt x="94" y="159"/>
                    </a:cubicBezTo>
                    <a:cubicBezTo>
                      <a:pt x="16" y="159"/>
                      <a:pt x="16" y="159"/>
                      <a:pt x="16" y="159"/>
                    </a:cubicBezTo>
                    <a:cubicBezTo>
                      <a:pt x="16" y="159"/>
                      <a:pt x="15" y="159"/>
                      <a:pt x="15" y="158"/>
                    </a:cubicBezTo>
                    <a:cubicBezTo>
                      <a:pt x="15" y="44"/>
                      <a:pt x="15" y="44"/>
                      <a:pt x="15" y="44"/>
                    </a:cubicBezTo>
                    <a:cubicBezTo>
                      <a:pt x="15" y="43"/>
                      <a:pt x="16" y="42"/>
                      <a:pt x="16" y="42"/>
                    </a:cubicBezTo>
                    <a:cubicBezTo>
                      <a:pt x="28" y="42"/>
                      <a:pt x="28" y="42"/>
                      <a:pt x="28" y="42"/>
                    </a:cubicBezTo>
                    <a:close/>
                    <a:moveTo>
                      <a:pt x="42" y="28"/>
                    </a:moveTo>
                    <a:cubicBezTo>
                      <a:pt x="42" y="16"/>
                      <a:pt x="42" y="16"/>
                      <a:pt x="42" y="16"/>
                    </a:cubicBezTo>
                    <a:cubicBezTo>
                      <a:pt x="42" y="15"/>
                      <a:pt x="43" y="15"/>
                      <a:pt x="44" y="15"/>
                    </a:cubicBezTo>
                    <a:cubicBezTo>
                      <a:pt x="93" y="15"/>
                      <a:pt x="93" y="15"/>
                      <a:pt x="93" y="15"/>
                    </a:cubicBezTo>
                    <a:cubicBezTo>
                      <a:pt x="93" y="25"/>
                      <a:pt x="93" y="25"/>
                      <a:pt x="93" y="25"/>
                    </a:cubicBezTo>
                    <a:cubicBezTo>
                      <a:pt x="93" y="29"/>
                      <a:pt x="93" y="29"/>
                      <a:pt x="93" y="29"/>
                    </a:cubicBezTo>
                    <a:cubicBezTo>
                      <a:pt x="93" y="38"/>
                      <a:pt x="100" y="45"/>
                      <a:pt x="109" y="45"/>
                    </a:cubicBezTo>
                    <a:cubicBezTo>
                      <a:pt x="123" y="45"/>
                      <a:pt x="123" y="45"/>
                      <a:pt x="123" y="45"/>
                    </a:cubicBezTo>
                    <a:cubicBezTo>
                      <a:pt x="123" y="130"/>
                      <a:pt x="123" y="130"/>
                      <a:pt x="123" y="130"/>
                    </a:cubicBezTo>
                    <a:cubicBezTo>
                      <a:pt x="123" y="131"/>
                      <a:pt x="123" y="132"/>
                      <a:pt x="122" y="132"/>
                    </a:cubicBezTo>
                    <a:cubicBezTo>
                      <a:pt x="110" y="132"/>
                      <a:pt x="110" y="132"/>
                      <a:pt x="110" y="132"/>
                    </a:cubicBezTo>
                    <a:cubicBezTo>
                      <a:pt x="110" y="73"/>
                      <a:pt x="110" y="73"/>
                      <a:pt x="110" y="73"/>
                    </a:cubicBezTo>
                    <a:cubicBezTo>
                      <a:pt x="110" y="66"/>
                      <a:pt x="110" y="66"/>
                      <a:pt x="110" y="66"/>
                    </a:cubicBezTo>
                    <a:cubicBezTo>
                      <a:pt x="72" y="28"/>
                      <a:pt x="72" y="28"/>
                      <a:pt x="72" y="28"/>
                    </a:cubicBezTo>
                    <a:cubicBezTo>
                      <a:pt x="65" y="28"/>
                      <a:pt x="65" y="28"/>
                      <a:pt x="65" y="28"/>
                    </a:cubicBezTo>
                    <a:cubicBezTo>
                      <a:pt x="42" y="28"/>
                      <a:pt x="42" y="28"/>
                      <a:pt x="42" y="28"/>
                    </a:cubicBezTo>
                    <a:close/>
                    <a:moveTo>
                      <a:pt x="83" y="44"/>
                    </a:moveTo>
                    <a:cubicBezTo>
                      <a:pt x="81" y="42"/>
                      <a:pt x="81" y="42"/>
                      <a:pt x="81" y="42"/>
                    </a:cubicBezTo>
                    <a:cubicBezTo>
                      <a:pt x="81" y="42"/>
                      <a:pt x="81" y="42"/>
                      <a:pt x="81" y="42"/>
                    </a:cubicBezTo>
                    <a:cubicBezTo>
                      <a:pt x="83" y="44"/>
                      <a:pt x="83" y="44"/>
                      <a:pt x="83" y="44"/>
                    </a:cubicBezTo>
                    <a:close/>
                    <a:moveTo>
                      <a:pt x="110" y="17"/>
                    </a:moveTo>
                    <a:cubicBezTo>
                      <a:pt x="108" y="15"/>
                      <a:pt x="108" y="15"/>
                      <a:pt x="108" y="15"/>
                    </a:cubicBezTo>
                    <a:cubicBezTo>
                      <a:pt x="108" y="15"/>
                      <a:pt x="108" y="15"/>
                      <a:pt x="108" y="15"/>
                    </a:cubicBezTo>
                    <a:lnTo>
                      <a:pt x="11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nvGrpSpPr>
            <p:cNvPr id="62" name="Group 61"/>
            <p:cNvGrpSpPr>
              <a:grpSpLocks noChangeAspect="1"/>
            </p:cNvGrpSpPr>
            <p:nvPr/>
          </p:nvGrpSpPr>
          <p:grpSpPr>
            <a:xfrm>
              <a:off x="3453248" y="2366684"/>
              <a:ext cx="59253" cy="59864"/>
              <a:chOff x="4557960" y="3770999"/>
              <a:chExt cx="115964" cy="117160"/>
            </a:xfrm>
          </p:grpSpPr>
          <p:sp>
            <p:nvSpPr>
              <p:cNvPr id="63" name="Oval 25"/>
              <p:cNvSpPr>
                <a:spLocks noChangeArrowheads="1"/>
              </p:cNvSpPr>
              <p:nvPr/>
            </p:nvSpPr>
            <p:spPr bwMode="auto">
              <a:xfrm>
                <a:off x="4557960" y="3770999"/>
                <a:ext cx="115964" cy="117160"/>
              </a:xfrm>
              <a:prstGeom prst="ellipse">
                <a:avLst/>
              </a:prstGeom>
              <a:solidFill>
                <a:srgbClr val="C6A5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64" name="Oval 26"/>
              <p:cNvSpPr>
                <a:spLocks noChangeArrowheads="1"/>
              </p:cNvSpPr>
              <p:nvPr/>
            </p:nvSpPr>
            <p:spPr bwMode="auto">
              <a:xfrm>
                <a:off x="4583066" y="3797300"/>
                <a:ext cx="64557" cy="657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grpSp>
      </p:grpSp>
      <p:sp>
        <p:nvSpPr>
          <p:cNvPr id="176" name="Rectangle 175"/>
          <p:cNvSpPr/>
          <p:nvPr/>
        </p:nvSpPr>
        <p:spPr>
          <a:xfrm>
            <a:off x="2225337" y="5279720"/>
            <a:ext cx="5667000" cy="775847"/>
          </a:xfrm>
          <a:prstGeom prst="rect">
            <a:avLst/>
          </a:prstGeom>
          <a:solidFill>
            <a:schemeClr val="bg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8" tIns="45710" rIns="91418" bIns="45710" rtlCol="0" anchor="t"/>
          <a:lstStyle/>
          <a:p>
            <a:pPr algn="ctr">
              <a:spcAft>
                <a:spcPts val="300"/>
              </a:spcAft>
            </a:pPr>
            <a:r>
              <a:rPr lang="en-US" sz="900" dirty="0">
                <a:solidFill>
                  <a:srgbClr val="333399"/>
                </a:solidFill>
                <a:latin typeface="Trebuchet MS" panose="020B0603020202020204" pitchFamily="34" charset="0"/>
              </a:rPr>
              <a:t>Key features of the CIP operating model</a:t>
            </a:r>
          </a:p>
          <a:p>
            <a:pPr marL="171409" indent="-171409">
              <a:buFont typeface="Arial" panose="020B0604020202020204" pitchFamily="34" charset="0"/>
              <a:buChar char="•"/>
            </a:pPr>
            <a:r>
              <a:rPr lang="en-US" sz="1000" dirty="0">
                <a:solidFill>
                  <a:srgbClr val="53565A"/>
                </a:solidFill>
                <a:latin typeface="Trebuchet MS" panose="020B0603020202020204" pitchFamily="34" charset="0"/>
              </a:rPr>
              <a:t>A CIP operations team is comprised of four data custodians and one CIP coordinator </a:t>
            </a:r>
          </a:p>
          <a:p>
            <a:pPr marL="171409" indent="-171409">
              <a:buFont typeface="Arial" panose="020B0604020202020204" pitchFamily="34" charset="0"/>
              <a:buChar char="•"/>
            </a:pPr>
            <a:r>
              <a:rPr lang="en-US" sz="1000" dirty="0">
                <a:solidFill>
                  <a:srgbClr val="53565A"/>
                </a:solidFill>
                <a:latin typeface="Trebuchet MS" panose="020B0603020202020204" pitchFamily="34" charset="0"/>
              </a:rPr>
              <a:t>Initially operates Monday to Friday from 8am to 6pm with four core teams and </a:t>
            </a:r>
            <a:r>
              <a:rPr lang="en-US" sz="1000" dirty="0" smtClean="0">
                <a:solidFill>
                  <a:srgbClr val="53565A"/>
                </a:solidFill>
                <a:latin typeface="Trebuchet MS" panose="020B0603020202020204" pitchFamily="34" charset="0"/>
              </a:rPr>
              <a:t>one </a:t>
            </a:r>
            <a:r>
              <a:rPr lang="en-US" sz="1000" dirty="0">
                <a:solidFill>
                  <a:srgbClr val="53565A"/>
                </a:solidFill>
                <a:latin typeface="Trebuchet MS" panose="020B0603020202020204" pitchFamily="34" charset="0"/>
              </a:rPr>
              <a:t>backfill teams. </a:t>
            </a:r>
          </a:p>
          <a:p>
            <a:endParaRPr lang="en-AU" sz="800" dirty="0">
              <a:solidFill>
                <a:srgbClr val="333399"/>
              </a:solidFill>
              <a:latin typeface="Trebuchet MS" panose="020B0603020202020204" pitchFamily="34" charset="0"/>
            </a:endParaRPr>
          </a:p>
        </p:txBody>
      </p:sp>
      <p:sp>
        <p:nvSpPr>
          <p:cNvPr id="181" name="Oval 135"/>
          <p:cNvSpPr>
            <a:spLocks noChangeArrowheads="1"/>
          </p:cNvSpPr>
          <p:nvPr/>
        </p:nvSpPr>
        <p:spPr bwMode="auto">
          <a:xfrm>
            <a:off x="7603564" y="1556794"/>
            <a:ext cx="1956279" cy="627133"/>
          </a:xfrm>
          <a:prstGeom prst="round2DiagRect">
            <a:avLst/>
          </a:prstGeom>
          <a:noFill/>
          <a:ln w="14288" cap="flat">
            <a:solidFill>
              <a:schemeClr val="accent1">
                <a:lumMod val="75000"/>
              </a:schemeClr>
            </a:solidFill>
            <a:prstDash val="dash"/>
            <a:miter lim="800000"/>
            <a:headEnd/>
            <a:tailEnd/>
          </a:ln>
        </p:spPr>
        <p:txBody>
          <a:bodyPr vert="horz" wrap="square" lIns="91418" tIns="45710" rIns="91418" bIns="45710" numCol="1" anchor="t" anchorCtr="0" compatLnSpc="1">
            <a:prstTxWarp prst="textNoShape">
              <a:avLst/>
            </a:prstTxWarp>
          </a:bodyPr>
          <a:lstStyle/>
          <a:p>
            <a:endParaRPr lang="en-US" sz="1100" dirty="0">
              <a:latin typeface="Trebuchet MS" panose="020B0603020202020204" pitchFamily="34" charset="0"/>
            </a:endParaRPr>
          </a:p>
        </p:txBody>
      </p:sp>
      <p:sp>
        <p:nvSpPr>
          <p:cNvPr id="182" name="Rectangle 181"/>
          <p:cNvSpPr/>
          <p:nvPr/>
        </p:nvSpPr>
        <p:spPr>
          <a:xfrm>
            <a:off x="7839321" y="1607632"/>
            <a:ext cx="1601357" cy="532004"/>
          </a:xfrm>
          <a:prstGeom prst="rect">
            <a:avLst/>
          </a:prstGeom>
          <a:noFill/>
        </p:spPr>
        <p:txBody>
          <a:bodyPr wrap="square" lIns="91418" tIns="45710" rIns="91418" bIns="45710">
            <a:spAutoFit/>
          </a:bodyPr>
          <a:lstStyle/>
          <a:p>
            <a:r>
              <a:rPr lang="en-US" sz="700" b="1" dirty="0">
                <a:latin typeface="Trebuchet MS" panose="020B0603020202020204" pitchFamily="34" charset="0"/>
              </a:rPr>
              <a:t>The CRM supports the functions of the Hubs and supports information sharing between the Hubs and CIP. </a:t>
            </a:r>
            <a:endParaRPr lang="en-US" sz="700" dirty="0">
              <a:solidFill>
                <a:srgbClr val="FFFFFF"/>
              </a:solidFill>
              <a:latin typeface="Trebuchet MS" panose="020B0603020202020204" pitchFamily="34" charset="0"/>
            </a:endParaRPr>
          </a:p>
        </p:txBody>
      </p:sp>
      <p:cxnSp>
        <p:nvCxnSpPr>
          <p:cNvPr id="183" name="Straight Connector 182"/>
          <p:cNvCxnSpPr/>
          <p:nvPr/>
        </p:nvCxnSpPr>
        <p:spPr>
          <a:xfrm>
            <a:off x="6124745" y="1971567"/>
            <a:ext cx="1497908" cy="65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87" name="Text Placeholder 2"/>
          <p:cNvSpPr txBox="1">
            <a:spLocks/>
          </p:cNvSpPr>
          <p:nvPr/>
        </p:nvSpPr>
        <p:spPr>
          <a:xfrm>
            <a:off x="974558" y="1124746"/>
            <a:ext cx="8736971" cy="327309"/>
          </a:xfrm>
          <a:prstGeom prst="roundRect">
            <a:avLst/>
          </a:prstGeom>
          <a:ln>
            <a:solidFill>
              <a:schemeClr val="bg1"/>
            </a:solidFill>
          </a:ln>
        </p:spPr>
        <p:style>
          <a:lnRef idx="2">
            <a:schemeClr val="accent4"/>
          </a:lnRef>
          <a:fillRef idx="1">
            <a:schemeClr val="lt1"/>
          </a:fillRef>
          <a:effectRef idx="0">
            <a:schemeClr val="accent4"/>
          </a:effectRef>
          <a:fontRef idx="minor">
            <a:schemeClr val="dk1"/>
          </a:fontRef>
        </p:style>
        <p:txBody>
          <a:bodyPr lIns="91403" tIns="91403" rIns="91403" bIns="91403" anchor="t" anchorCtr="0"/>
          <a:lstStyle>
            <a:defPPr marR="0" lvl="0" algn="l" rtl="0">
              <a:lnSpc>
                <a:spcPct val="100000"/>
              </a:lnSpc>
              <a:spcBef>
                <a:spcPts val="0"/>
              </a:spcBef>
              <a:spcAft>
                <a:spcPts val="0"/>
              </a:spcAft>
            </a:defPPr>
            <a:lvl1pPr marL="342859" marR="0" lvl="0" indent="-342859"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1pPr>
            <a:lvl2pPr marL="742861" marR="0" lvl="1" indent="-285716"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2pPr>
            <a:lvl3pPr marL="1142863" marR="0" lvl="2"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3pPr>
            <a:lvl4pPr marL="1600008" marR="0" lvl="3"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4pPr>
            <a:lvl5pPr marL="2057153" marR="0" lvl="4"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5pPr>
            <a:lvl6pPr marL="2514298" marR="0" lvl="5"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6pPr>
            <a:lvl7pPr marL="3428589" marR="0" lvl="6"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7pPr>
            <a:lvl8pPr marL="4800024" marR="0" lvl="7"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8pPr>
            <a:lvl9pPr marL="6628604" marR="0" lvl="8" indent="-228573" algn="l" rtl="0">
              <a:lnSpc>
                <a:spcPct val="80000"/>
              </a:lnSpc>
              <a:spcBef>
                <a:spcPts val="320"/>
              </a:spcBef>
              <a:spcAft>
                <a:spcPts val="0"/>
              </a:spcAft>
              <a:buNone/>
              <a:defRPr sz="1600" b="0" i="0" u="none" strike="noStrike" cap="none">
                <a:solidFill>
                  <a:schemeClr val="dk1"/>
                </a:solidFill>
                <a:latin typeface="Trebuchet MS"/>
                <a:ea typeface="Trebuchet MS"/>
                <a:cs typeface="Trebuchet MS"/>
                <a:sym typeface="Trebuchet MS"/>
              </a:defRPr>
            </a:lvl9pPr>
          </a:lstStyle>
          <a:p>
            <a:pPr marL="0" indent="0">
              <a:spcBef>
                <a:spcPts val="600"/>
              </a:spcBef>
            </a:pPr>
            <a:r>
              <a:rPr lang="en-AU" sz="1100" dirty="0">
                <a:solidFill>
                  <a:srgbClr val="000000"/>
                </a:solidFill>
              </a:rPr>
              <a:t>The below table shows the initial manual operation of the Central Information Point. </a:t>
            </a:r>
          </a:p>
          <a:p>
            <a:pPr marL="0" indent="0">
              <a:spcBef>
                <a:spcPts val="600"/>
              </a:spcBef>
            </a:pPr>
            <a:endParaRPr lang="en-AU" sz="1100" dirty="0">
              <a:solidFill>
                <a:srgbClr val="000000"/>
              </a:solidFill>
            </a:endParaRPr>
          </a:p>
        </p:txBody>
      </p:sp>
      <p:sp>
        <p:nvSpPr>
          <p:cNvPr id="4" name="Slide Number Placeholder 3"/>
          <p:cNvSpPr>
            <a:spLocks noGrp="1"/>
          </p:cNvSpPr>
          <p:nvPr>
            <p:ph type="sldNum" idx="12"/>
          </p:nvPr>
        </p:nvSpPr>
        <p:spPr>
          <a:xfrm>
            <a:off x="7842251" y="6368752"/>
            <a:ext cx="2063749" cy="457200"/>
          </a:xfrm>
        </p:spPr>
        <p:txBody>
          <a:bodyPr/>
          <a:lstStyle/>
          <a:p>
            <a:pPr algn="r">
              <a:buSzPct val="25000"/>
            </a:pPr>
            <a:fld id="{00000000-1234-1234-1234-123412341234}" type="slidenum">
              <a:rPr lang="en-US" sz="1000">
                <a:latin typeface="Trebuchet MS"/>
                <a:ea typeface="Trebuchet MS"/>
                <a:cs typeface="Trebuchet MS"/>
                <a:sym typeface="Trebuchet MS"/>
              </a:rPr>
              <a:pPr algn="r">
                <a:buSzPct val="25000"/>
              </a:pPr>
              <a:t>23</a:t>
            </a:fld>
            <a:endParaRPr lang="en-US" sz="1000">
              <a:latin typeface="Trebuchet MS"/>
              <a:ea typeface="Trebuchet MS"/>
              <a:cs typeface="Trebuchet MS"/>
              <a:sym typeface="Trebuchet MS"/>
            </a:endParaRPr>
          </a:p>
        </p:txBody>
      </p:sp>
    </p:spTree>
    <p:extLst>
      <p:ext uri="{BB962C8B-B14F-4D97-AF65-F5344CB8AC3E}">
        <p14:creationId xmlns:p14="http://schemas.microsoft.com/office/powerpoint/2010/main" val="10261540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364133019"/>
              </p:ext>
            </p:extLst>
          </p:nvPr>
        </p:nvGraphicFramePr>
        <p:xfrm>
          <a:off x="288927" y="1228456"/>
          <a:ext cx="9379743" cy="5172347"/>
        </p:xfrm>
        <a:graphic>
          <a:graphicData uri="http://schemas.openxmlformats.org/drawingml/2006/table">
            <a:tbl>
              <a:tblPr firstRow="1" bandRow="1">
                <a:tableStyleId>{91EBBBCC-DAD2-459C-BE2E-F6DE35CF9A28}</a:tableStyleId>
              </a:tblPr>
              <a:tblGrid>
                <a:gridCol w="2393949"/>
                <a:gridCol w="3753584"/>
                <a:gridCol w="3232210"/>
              </a:tblGrid>
              <a:tr h="618620">
                <a:tc>
                  <a:txBody>
                    <a:bodyPr/>
                    <a:lstStyle/>
                    <a:p>
                      <a:r>
                        <a:rPr lang="en-AU" sz="1200" dirty="0" smtClean="0">
                          <a:latin typeface="Trebuchet MS" panose="020B0603020202020204" pitchFamily="34" charset="0"/>
                        </a:rPr>
                        <a:t>Aboriginal </a:t>
                      </a:r>
                      <a:r>
                        <a:rPr lang="en-AU" sz="1200" b="1" u="sng" dirty="0" smtClean="0">
                          <a:latin typeface="Trebuchet MS" panose="020B0603020202020204" pitchFamily="34" charset="0"/>
                        </a:rPr>
                        <a:t>self-determination </a:t>
                      </a:r>
                      <a:r>
                        <a:rPr lang="en-AU" sz="1200" dirty="0" smtClean="0">
                          <a:latin typeface="Trebuchet MS" panose="020B0603020202020204" pitchFamily="34" charset="0"/>
                        </a:rPr>
                        <a:t>in Hubs governance</a:t>
                      </a:r>
                      <a:endParaRPr lang="en-AU" sz="1200" dirty="0">
                        <a:latin typeface="Trebuchet MS" panose="020B0603020202020204" pitchFamily="34" charset="0"/>
                      </a:endParaRPr>
                    </a:p>
                  </a:txBody>
                  <a:tcPr marL="99060" marR="99060">
                    <a:lnR w="12700" cap="flat" cmpd="sng" algn="ctr">
                      <a:solidFill>
                        <a:schemeClr val="bg1"/>
                      </a:solidFill>
                      <a:prstDash val="solid"/>
                      <a:round/>
                      <a:headEnd type="none" w="med" len="med"/>
                      <a:tailEnd type="none" w="med" len="med"/>
                    </a:lnR>
                    <a:solidFill>
                      <a:srgbClr val="FF993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b="1" u="sng" dirty="0" smtClean="0">
                          <a:latin typeface="Trebuchet MS" panose="020B0603020202020204" pitchFamily="34" charset="0"/>
                          <a:ea typeface="Times"/>
                          <a:cs typeface="Times New Roman"/>
                        </a:rPr>
                        <a:t>Choice</a:t>
                      </a:r>
                      <a:r>
                        <a:rPr lang="en-AU" sz="1200" b="1" dirty="0" smtClean="0">
                          <a:latin typeface="Trebuchet MS" panose="020B0603020202020204" pitchFamily="34" charset="0"/>
                          <a:ea typeface="Times"/>
                          <a:cs typeface="Times New Roman"/>
                        </a:rPr>
                        <a:t> for Aboriginal people to seek support through a Hub or an Aboriginal service</a:t>
                      </a:r>
                      <a:r>
                        <a:rPr lang="en-AU" sz="1200" dirty="0" smtClean="0">
                          <a:latin typeface="Trebuchet MS" panose="020B0603020202020204" pitchFamily="34" charset="0"/>
                          <a:ea typeface="Times"/>
                          <a:cs typeface="Times New Roman"/>
                        </a:rPr>
                        <a:t> </a:t>
                      </a:r>
                    </a:p>
                  </a:txBody>
                  <a:tcPr marL="99060" marR="9906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FF993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b="1" dirty="0" smtClean="0">
                          <a:latin typeface="Trebuchet MS" panose="020B0603020202020204" pitchFamily="34" charset="0"/>
                          <a:ea typeface="Times"/>
                          <a:cs typeface="Times New Roman"/>
                        </a:rPr>
                        <a:t>Embedding </a:t>
                      </a:r>
                      <a:r>
                        <a:rPr lang="en-AU" sz="1200" b="1" u="sng" dirty="0" smtClean="0">
                          <a:latin typeface="Trebuchet MS" panose="020B0603020202020204" pitchFamily="34" charset="0"/>
                          <a:ea typeface="Times"/>
                          <a:cs typeface="Times New Roman"/>
                        </a:rPr>
                        <a:t>cultural safety </a:t>
                      </a:r>
                      <a:r>
                        <a:rPr lang="en-AU" sz="1200" b="1" dirty="0" smtClean="0">
                          <a:latin typeface="Trebuchet MS" panose="020B0603020202020204" pitchFamily="34" charset="0"/>
                          <a:ea typeface="Times"/>
                          <a:cs typeface="Times New Roman"/>
                        </a:rPr>
                        <a:t>across Hubs, informed by local culture and community</a:t>
                      </a:r>
                      <a:endParaRPr lang="en-AU" sz="1200" dirty="0" smtClean="0">
                        <a:latin typeface="Trebuchet MS" panose="020B0603020202020204" pitchFamily="34" charset="0"/>
                        <a:ea typeface="Times"/>
                        <a:cs typeface="Times New Roman"/>
                      </a:endParaRPr>
                    </a:p>
                  </a:txBody>
                  <a:tcPr marL="99060" marR="99060">
                    <a:lnL w="12700" cap="flat" cmpd="sng" algn="ctr">
                      <a:solidFill>
                        <a:schemeClr val="bg1"/>
                      </a:solidFill>
                      <a:prstDash val="solid"/>
                      <a:round/>
                      <a:headEnd type="none" w="med" len="med"/>
                      <a:tailEnd type="none" w="med" len="med"/>
                    </a:lnL>
                    <a:solidFill>
                      <a:srgbClr val="FF9933"/>
                    </a:solidFill>
                  </a:tcPr>
                </a:tc>
              </a:tr>
              <a:tr h="4553727">
                <a:tc>
                  <a:txBody>
                    <a:bodyPr/>
                    <a:lstStyle/>
                    <a:p>
                      <a:pPr marL="177800" indent="-177800">
                        <a:buFont typeface="Arial" panose="020B0604020202020204" pitchFamily="34" charset="0"/>
                        <a:buChar char="•"/>
                      </a:pPr>
                      <a:r>
                        <a:rPr lang="en-AU" sz="1200" dirty="0" smtClean="0">
                          <a:latin typeface="Trebuchet MS" panose="020B0603020202020204" pitchFamily="34" charset="0"/>
                        </a:rPr>
                        <a:t>Aboriginal people are part of the Hub Leadership Groups and Local Hub Establishment Groups</a:t>
                      </a:r>
                    </a:p>
                    <a:p>
                      <a:pPr marL="177800" indent="-177800">
                        <a:buFont typeface="Arial" panose="020B0604020202020204" pitchFamily="34" charset="0"/>
                        <a:buChar char="•"/>
                      </a:pPr>
                      <a:r>
                        <a:rPr lang="en-AU" sz="1200" dirty="0" smtClean="0">
                          <a:latin typeface="Trebuchet MS" panose="020B0603020202020204" pitchFamily="34" charset="0"/>
                        </a:rPr>
                        <a:t>Aboriginal communities and services will advise on the relationship between Aboriginal services, communities and Hubs</a:t>
                      </a:r>
                    </a:p>
                    <a:p>
                      <a:pPr marL="177800" indent="-177800">
                        <a:buFont typeface="Arial" panose="020B0604020202020204" pitchFamily="34" charset="0"/>
                        <a:buChar char="•"/>
                      </a:pPr>
                      <a:r>
                        <a:rPr lang="en-AU" sz="1200" dirty="0" smtClean="0">
                          <a:latin typeface="Trebuchet MS" panose="020B0603020202020204" pitchFamily="34" charset="0"/>
                        </a:rPr>
                        <a:t>Hub Leadership and Establishment Groups will recognise the strengths of existing Aboriginal services working with women, men, children, young people and families</a:t>
                      </a:r>
                    </a:p>
                    <a:p>
                      <a:pPr marL="177800" indent="-177800">
                        <a:buFont typeface="Arial" panose="020B0604020202020204" pitchFamily="34" charset="0"/>
                        <a:buChar char="•"/>
                      </a:pPr>
                      <a:r>
                        <a:rPr lang="en-AU" sz="1200" dirty="0" smtClean="0">
                          <a:latin typeface="Trebuchet MS" panose="020B0603020202020204" pitchFamily="34" charset="0"/>
                        </a:rPr>
                        <a:t>Aboriginal people will provide feedback and input into service design and evaluation, and will help shape the mechanisms for providing this input</a:t>
                      </a:r>
                      <a:endParaRPr lang="en-AU" sz="1200" dirty="0" smtClean="0">
                        <a:solidFill>
                          <a:schemeClr val="tx1"/>
                        </a:solidFill>
                        <a:latin typeface="Trebuchet MS" panose="020B0603020202020204" pitchFamily="34" charset="0"/>
                      </a:endParaRPr>
                    </a:p>
                  </a:txBody>
                  <a:tcPr marL="99060" marR="99060">
                    <a:lnR w="12700" cap="flat" cmpd="sng" algn="ctr">
                      <a:solidFill>
                        <a:schemeClr val="tx2">
                          <a:lumMod val="40000"/>
                          <a:lumOff val="60000"/>
                        </a:schemeClr>
                      </a:solidFill>
                      <a:prstDash val="solid"/>
                      <a:round/>
                      <a:headEnd type="none" w="med" len="med"/>
                      <a:tailEnd type="none" w="med" len="med"/>
                    </a:lnR>
                  </a:tcPr>
                </a:tc>
                <a:tc>
                  <a:txBody>
                    <a:bodyPr/>
                    <a:lstStyle/>
                    <a:p>
                      <a:pPr marL="177800" indent="-177800">
                        <a:buFont typeface="Arial" panose="020B0604020202020204" pitchFamily="34" charset="0"/>
                        <a:buChar char="•"/>
                      </a:pPr>
                      <a:r>
                        <a:rPr lang="en-AU" sz="1200" dirty="0" smtClean="0">
                          <a:latin typeface="Trebuchet MS" panose="020B0603020202020204" pitchFamily="34" charset="0"/>
                        </a:rPr>
                        <a:t>The</a:t>
                      </a:r>
                      <a:r>
                        <a:rPr lang="en-AU" sz="1200" baseline="0" dirty="0" smtClean="0">
                          <a:latin typeface="Trebuchet MS" panose="020B0603020202020204" pitchFamily="34" charset="0"/>
                        </a:rPr>
                        <a:t> foundational Hub model provides for a local Aboriginal service to employ two Aboriginal workers, including an Aboriginal Practice Leader, within the Hub network (and more over time)</a:t>
                      </a:r>
                    </a:p>
                    <a:p>
                      <a:pPr marL="177800" indent="-177800">
                        <a:buFont typeface="Arial" panose="020B0604020202020204" pitchFamily="34" charset="0"/>
                        <a:buChar char="•"/>
                      </a:pPr>
                      <a:r>
                        <a:rPr lang="en-AU" sz="1200" dirty="0" smtClean="0">
                          <a:latin typeface="Trebuchet MS" panose="020B0603020202020204" pitchFamily="34" charset="0"/>
                          <a:ea typeface="Times"/>
                          <a:cs typeface="Times New Roman"/>
                        </a:rPr>
                        <a:t>Aboriginal workers will help to shape the design and implementation of the Hubs by building relationships and partnerships to support culturally appropriate and safe pathways to services</a:t>
                      </a:r>
                    </a:p>
                    <a:p>
                      <a:pPr marL="177800" indent="-177800">
                        <a:buFont typeface="Arial" panose="020B0604020202020204" pitchFamily="34" charset="0"/>
                        <a:buChar char="•"/>
                      </a:pPr>
                      <a:r>
                        <a:rPr lang="en-AU" sz="1200" baseline="0" dirty="0" smtClean="0">
                          <a:latin typeface="Trebuchet MS" panose="020B0603020202020204" pitchFamily="34" charset="0"/>
                          <a:cs typeface="Times New Roman"/>
                        </a:rPr>
                        <a:t>Referral pathways will be developed in each area to support Aboriginal people to access the specialisation of Aboriginal services</a:t>
                      </a:r>
                    </a:p>
                    <a:p>
                      <a:pPr marL="177800" indent="-177800">
                        <a:buFont typeface="Arial" panose="020B0604020202020204" pitchFamily="34" charset="0"/>
                        <a:buChar char="•"/>
                      </a:pPr>
                      <a:r>
                        <a:rPr lang="en-AU" sz="1200" baseline="0" dirty="0" smtClean="0">
                          <a:latin typeface="Trebuchet MS" panose="020B0603020202020204" pitchFamily="34" charset="0"/>
                          <a:cs typeface="Times New Roman"/>
                        </a:rPr>
                        <a:t>Hubs and Aboriginal services will share information, provide advice and coordinate responses where relevant</a:t>
                      </a:r>
                    </a:p>
                    <a:p>
                      <a:pPr marL="177800" indent="-177800">
                        <a:buFont typeface="Arial" panose="020B0604020202020204" pitchFamily="34" charset="0"/>
                        <a:buChar char="•"/>
                      </a:pPr>
                      <a:r>
                        <a:rPr lang="en-AU" sz="1200" dirty="0" smtClean="0">
                          <a:latin typeface="Trebuchet MS" panose="020B0603020202020204" pitchFamily="34" charset="0"/>
                          <a:ea typeface="Times"/>
                          <a:cs typeface="Times New Roman"/>
                        </a:rPr>
                        <a:t>Information materials for community members about the supports they can access will be developed in partnership with local Aboriginal communities and services</a:t>
                      </a:r>
                    </a:p>
                    <a:p>
                      <a:pPr marL="177800" indent="-177800">
                        <a:buFont typeface="Arial" panose="020B0604020202020204" pitchFamily="34" charset="0"/>
                        <a:buChar char="•"/>
                      </a:pPr>
                      <a:r>
                        <a:rPr lang="en-AU" sz="1200" baseline="0" dirty="0" smtClean="0">
                          <a:latin typeface="Trebuchet MS" panose="020B0603020202020204" pitchFamily="34" charset="0"/>
                          <a:cs typeface="Times New Roman"/>
                        </a:rPr>
                        <a:t>Existing Police Koori Protocols will be maintained</a:t>
                      </a:r>
                    </a:p>
                    <a:p>
                      <a:pPr marL="177800" indent="-177800">
                        <a:buFont typeface="Arial" panose="020B0604020202020204" pitchFamily="34" charset="0"/>
                        <a:buChar char="•"/>
                      </a:pPr>
                      <a:r>
                        <a:rPr lang="en-AU" sz="1200" baseline="0" dirty="0" smtClean="0">
                          <a:latin typeface="Trebuchet MS" panose="020B0603020202020204" pitchFamily="34" charset="0"/>
                          <a:cs typeface="Times New Roman"/>
                        </a:rPr>
                        <a:t>Aboriginal services will be supported to build workforce capabilities, opportunities and career pathways</a:t>
                      </a:r>
                      <a:endParaRPr lang="en-AU" sz="1200" baseline="0" dirty="0" smtClean="0">
                        <a:latin typeface="Trebuchet MS" panose="020B0603020202020204" pitchFamily="34" charset="0"/>
                      </a:endParaRPr>
                    </a:p>
                  </a:txBody>
                  <a:tcPr marL="99060" marR="99060">
                    <a:lnL w="12700" cap="flat" cmpd="sng" algn="ctr">
                      <a:solidFill>
                        <a:schemeClr val="tx2">
                          <a:lumMod val="40000"/>
                          <a:lumOff val="60000"/>
                        </a:schemeClr>
                      </a:solidFill>
                      <a:prstDash val="solid"/>
                      <a:round/>
                      <a:headEnd type="none" w="med" len="med"/>
                      <a:tailEnd type="none" w="med" len="med"/>
                    </a:lnL>
                    <a:lnR w="12700" cap="flat" cmpd="sng" algn="ctr">
                      <a:solidFill>
                        <a:schemeClr val="tx2">
                          <a:lumMod val="40000"/>
                          <a:lumOff val="60000"/>
                        </a:schemeClr>
                      </a:solidFill>
                      <a:prstDash val="solid"/>
                      <a:round/>
                      <a:headEnd type="none" w="med" len="med"/>
                      <a:tailEnd type="none" w="med" len="med"/>
                    </a:lnR>
                  </a:tcPr>
                </a:tc>
                <a:tc>
                  <a:txBody>
                    <a:bodyPr/>
                    <a:lstStyle/>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Physical Hub buildings will be culturally safe</a:t>
                      </a:r>
                    </a:p>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All organisations partnering to deliver Hubs will be required to deliver culturally safe services to Aboriginal people as part of their service agreements</a:t>
                      </a:r>
                    </a:p>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Aboriginal self-determination and cultural safety will be a requirement in the Integrated Practice Framework and position descriptions for all Hub staff</a:t>
                      </a:r>
                    </a:p>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Cultural safety issues for Aboriginal workers will be addressed</a:t>
                      </a:r>
                    </a:p>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Hubs will have procedures in place to identify Aboriginal clients and work with them in a culturally safe way</a:t>
                      </a:r>
                    </a:p>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Local Aboriginal communities or services will deliver ongoing and sustained training to Hubs workers </a:t>
                      </a:r>
                    </a:p>
                    <a:p>
                      <a:pPr marL="177800" lvl="0" indent="-177800">
                        <a:lnSpc>
                          <a:spcPts val="1350"/>
                        </a:lnSpc>
                        <a:spcBef>
                          <a:spcPts val="0"/>
                        </a:spcBef>
                        <a:buFont typeface="Arial" panose="020B0604020202020204" pitchFamily="34" charset="0"/>
                        <a:buChar char="•"/>
                      </a:pPr>
                      <a:r>
                        <a:rPr lang="en-AU" sz="1200" dirty="0" smtClean="0">
                          <a:latin typeface="Trebuchet MS" panose="020B0603020202020204" pitchFamily="34" charset="0"/>
                          <a:ea typeface="Times"/>
                          <a:cs typeface="Times New Roman"/>
                        </a:rPr>
                        <a:t>Aboriginal services and workers will provide expert practice advice in delivering culturally safe and appropriate triage, assessment and support responses</a:t>
                      </a:r>
                    </a:p>
                  </a:txBody>
                  <a:tcPr marL="99060" marR="99060">
                    <a:lnL w="12700" cap="flat" cmpd="sng" algn="ctr">
                      <a:solidFill>
                        <a:schemeClr val="tx2">
                          <a:lumMod val="40000"/>
                          <a:lumOff val="60000"/>
                        </a:schemeClr>
                      </a:solidFill>
                      <a:prstDash val="solid"/>
                      <a:round/>
                      <a:headEnd type="none" w="med" len="med"/>
                      <a:tailEnd type="none" w="med" len="med"/>
                    </a:lnL>
                  </a:tcPr>
                </a:tc>
              </a:tr>
            </a:tbl>
          </a:graphicData>
        </a:graphic>
      </p:graphicFrame>
      <p:sp>
        <p:nvSpPr>
          <p:cNvPr id="2" name="Title 1"/>
          <p:cNvSpPr>
            <a:spLocks noGrp="1"/>
          </p:cNvSpPr>
          <p:nvPr>
            <p:ph type="title"/>
          </p:nvPr>
        </p:nvSpPr>
        <p:spPr/>
        <p:txBody>
          <a:bodyPr/>
          <a:lstStyle/>
          <a:p>
            <a:r>
              <a:rPr lang="en-AU" dirty="0" smtClean="0">
                <a:latin typeface="Trebuchet MS" panose="020B0603020202020204" pitchFamily="34" charset="0"/>
              </a:rPr>
              <a:t>Meeting the needs of Aboriginal people </a:t>
            </a:r>
            <a:endParaRPr lang="en-AU" dirty="0">
              <a:latin typeface="Trebuchet MS" panose="020B0603020202020204" pitchFamily="34" charset="0"/>
            </a:endParaRPr>
          </a:p>
        </p:txBody>
      </p:sp>
      <p:sp>
        <p:nvSpPr>
          <p:cNvPr id="4" name="Slide Number Placeholder 3"/>
          <p:cNvSpPr>
            <a:spLocks noGrp="1"/>
          </p:cNvSpPr>
          <p:nvPr>
            <p:ph type="sldNum" idx="12"/>
          </p:nvPr>
        </p:nvSpPr>
        <p:spPr>
          <a:xfrm>
            <a:off x="7821618" y="6410325"/>
            <a:ext cx="2063749" cy="457200"/>
          </a:xfrm>
        </p:spPr>
        <p:txBody>
          <a:bodyPr/>
          <a:lstStyle/>
          <a:p>
            <a:pPr algn="r">
              <a:buSzPct val="25000"/>
            </a:pPr>
            <a:fld id="{00000000-1234-1234-1234-123412341234}" type="slidenum">
              <a:rPr lang="en-US" sz="1000" smtClean="0">
                <a:solidFill>
                  <a:srgbClr val="000000"/>
                </a:solidFill>
                <a:latin typeface="Trebuchet MS" panose="020B0603020202020204" pitchFamily="34" charset="0"/>
                <a:ea typeface="Trebuchet MS"/>
                <a:cs typeface="Trebuchet MS"/>
                <a:sym typeface="Trebuchet MS"/>
              </a:rPr>
              <a:pPr algn="r">
                <a:buSzPct val="25000"/>
              </a:pPr>
              <a:t>24</a:t>
            </a:fld>
            <a:endParaRPr lang="en-US" sz="1000" dirty="0">
              <a:solidFill>
                <a:srgbClr val="000000"/>
              </a:solidFill>
              <a:latin typeface="Trebuchet MS" panose="020B0603020202020204" pitchFamily="34" charset="0"/>
              <a:ea typeface="Trebuchet MS"/>
              <a:cs typeface="Trebuchet MS"/>
              <a:sym typeface="Trebuchet MS"/>
            </a:endParaRPr>
          </a:p>
        </p:txBody>
      </p:sp>
    </p:spTree>
    <p:extLst>
      <p:ext uri="{BB962C8B-B14F-4D97-AF65-F5344CB8AC3E}">
        <p14:creationId xmlns:p14="http://schemas.microsoft.com/office/powerpoint/2010/main" val="1781630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Meeting the needs of Victoria’s diverse communities</a:t>
            </a:r>
            <a:endParaRPr lang="en-AU" dirty="0"/>
          </a:p>
        </p:txBody>
      </p:sp>
      <p:sp>
        <p:nvSpPr>
          <p:cNvPr id="3" name="Text Placeholder 2"/>
          <p:cNvSpPr>
            <a:spLocks noGrp="1"/>
          </p:cNvSpPr>
          <p:nvPr>
            <p:ph type="body" idx="1"/>
          </p:nvPr>
        </p:nvSpPr>
        <p:spPr>
          <a:xfrm>
            <a:off x="364068" y="1103856"/>
            <a:ext cx="9211732" cy="5002725"/>
          </a:xfrm>
        </p:spPr>
        <p:txBody>
          <a:bodyPr/>
          <a:lstStyle/>
          <a:p>
            <a:pPr marL="0" indent="0">
              <a:lnSpc>
                <a:spcPct val="114000"/>
              </a:lnSpc>
              <a:spcBef>
                <a:spcPts val="0"/>
              </a:spcBef>
            </a:pPr>
            <a:r>
              <a:rPr lang="en-AU" sz="1200" dirty="0"/>
              <a:t>A number of principles will underpin the Hubs’ commitment to </a:t>
            </a:r>
            <a:r>
              <a:rPr lang="en-AU" sz="1200" dirty="0" smtClean="0"/>
              <a:t>providing inclusive and responsive services to </a:t>
            </a:r>
            <a:r>
              <a:rPr lang="en-AU" sz="1200" dirty="0"/>
              <a:t>diverse communities including</a:t>
            </a:r>
            <a:r>
              <a:rPr lang="en-AU" sz="1200" dirty="0" smtClean="0"/>
              <a:t>:</a:t>
            </a:r>
          </a:p>
          <a:p>
            <a:pPr marL="180975" indent="-171450">
              <a:lnSpc>
                <a:spcPct val="114000"/>
              </a:lnSpc>
              <a:spcBef>
                <a:spcPts val="0"/>
              </a:spcBef>
              <a:buFont typeface="Arial" panose="020B0604020202020204" pitchFamily="34" charset="0"/>
              <a:buChar char="•"/>
            </a:pPr>
            <a:r>
              <a:rPr lang="en-AU" sz="1200" b="1" dirty="0" smtClean="0">
                <a:solidFill>
                  <a:schemeClr val="tx1"/>
                </a:solidFill>
              </a:rPr>
              <a:t>Access </a:t>
            </a:r>
            <a:r>
              <a:rPr lang="en-AU" sz="1200" b="1" dirty="0">
                <a:solidFill>
                  <a:schemeClr val="tx1"/>
                </a:solidFill>
              </a:rPr>
              <a:t>and equity</a:t>
            </a:r>
            <a:r>
              <a:rPr lang="en-AU" sz="1200" dirty="0">
                <a:solidFill>
                  <a:schemeClr val="tx1"/>
                </a:solidFill>
              </a:rPr>
              <a:t> - actively and systematically working to ensure that everyone has equal access and opportunity to </a:t>
            </a:r>
            <a:r>
              <a:rPr lang="en-AU" sz="1200" dirty="0" smtClean="0">
                <a:solidFill>
                  <a:schemeClr val="tx1"/>
                </a:solidFill>
              </a:rPr>
              <a:t>utilise </a:t>
            </a:r>
            <a:r>
              <a:rPr lang="en-AU" sz="1200" dirty="0">
                <a:solidFill>
                  <a:schemeClr val="tx1"/>
                </a:solidFill>
              </a:rPr>
              <a:t>Hubs services and feel safe doing so</a:t>
            </a:r>
            <a:r>
              <a:rPr lang="en-AU" sz="1200" dirty="0" smtClean="0">
                <a:solidFill>
                  <a:schemeClr val="tx1"/>
                </a:solidFill>
              </a:rPr>
              <a:t>.</a:t>
            </a:r>
          </a:p>
          <a:p>
            <a:pPr marL="171450" lvl="0" indent="-171450">
              <a:lnSpc>
                <a:spcPct val="114000"/>
              </a:lnSpc>
              <a:spcBef>
                <a:spcPts val="0"/>
              </a:spcBef>
              <a:buFont typeface="Arial" panose="020B0604020202020204" pitchFamily="34" charset="0"/>
              <a:buChar char="•"/>
            </a:pPr>
            <a:r>
              <a:rPr lang="en-AU" sz="1200" b="1" dirty="0" smtClean="0">
                <a:solidFill>
                  <a:schemeClr val="tx1"/>
                </a:solidFill>
              </a:rPr>
              <a:t>Inclusion</a:t>
            </a:r>
            <a:r>
              <a:rPr lang="en-AU" sz="1200" dirty="0" smtClean="0">
                <a:solidFill>
                  <a:schemeClr val="tx1"/>
                </a:solidFill>
              </a:rPr>
              <a:t> </a:t>
            </a:r>
            <a:r>
              <a:rPr lang="en-AU" sz="1200" dirty="0">
                <a:solidFill>
                  <a:schemeClr val="tx1"/>
                </a:solidFill>
              </a:rPr>
              <a:t>– Hub services are underpinned by human rights and empathy to ensure that everyone is included.  Hub attitudes, behaviours, policies and systems enable full and equal participation for everyone</a:t>
            </a:r>
            <a:r>
              <a:rPr lang="en-AU" sz="1200" dirty="0" smtClean="0">
                <a:solidFill>
                  <a:schemeClr val="tx1"/>
                </a:solidFill>
              </a:rPr>
              <a:t>.</a:t>
            </a:r>
          </a:p>
          <a:p>
            <a:pPr marL="171450" lvl="0" indent="-171450">
              <a:lnSpc>
                <a:spcPct val="114000"/>
              </a:lnSpc>
              <a:spcBef>
                <a:spcPts val="0"/>
              </a:spcBef>
              <a:buFont typeface="Arial" panose="020B0604020202020204" pitchFamily="34" charset="0"/>
              <a:buChar char="•"/>
            </a:pPr>
            <a:r>
              <a:rPr lang="en-AU" sz="1200" b="1" dirty="0" smtClean="0">
                <a:solidFill>
                  <a:schemeClr val="tx1"/>
                </a:solidFill>
              </a:rPr>
              <a:t>Responsiveness</a:t>
            </a:r>
            <a:r>
              <a:rPr lang="en-AU" sz="1200" dirty="0" smtClean="0">
                <a:solidFill>
                  <a:schemeClr val="tx1"/>
                </a:solidFill>
              </a:rPr>
              <a:t> </a:t>
            </a:r>
            <a:r>
              <a:rPr lang="en-AU" sz="1200" dirty="0">
                <a:solidFill>
                  <a:schemeClr val="tx1"/>
                </a:solidFill>
              </a:rPr>
              <a:t>– Hubs will be aware of and adaptive to the diverse and intersecting needs of all individuals and communities and will not be rigid or tailored to a single population group. </a:t>
            </a:r>
            <a:r>
              <a:rPr lang="en-AU" sz="1200" dirty="0" smtClean="0">
                <a:solidFill>
                  <a:schemeClr val="tx1"/>
                </a:solidFill>
              </a:rPr>
              <a:t>Hubs will build relationships and pathways with local services and networks to support clients (e.g. Aboriginal services, disability services, services for older people, LGBTI networks, ethno-specific organisations and migrant resource centres)</a:t>
            </a:r>
          </a:p>
          <a:p>
            <a:pPr marL="171450" indent="-171450">
              <a:lnSpc>
                <a:spcPct val="114000"/>
              </a:lnSpc>
              <a:spcBef>
                <a:spcPts val="0"/>
              </a:spcBef>
              <a:buFont typeface="Arial" panose="020B0604020202020204" pitchFamily="34" charset="0"/>
              <a:buChar char="•"/>
            </a:pPr>
            <a:r>
              <a:rPr lang="en-AU" sz="1200" b="1" dirty="0" smtClean="0">
                <a:solidFill>
                  <a:schemeClr val="tx1"/>
                </a:solidFill>
              </a:rPr>
              <a:t>Empowerment </a:t>
            </a:r>
            <a:r>
              <a:rPr lang="en-AU" sz="1200" b="1" dirty="0">
                <a:solidFill>
                  <a:schemeClr val="tx1"/>
                </a:solidFill>
              </a:rPr>
              <a:t>and self-determination </a:t>
            </a:r>
            <a:r>
              <a:rPr lang="en-AU" sz="1200" dirty="0"/>
              <a:t>–</a:t>
            </a:r>
            <a:r>
              <a:rPr lang="en-AU" sz="1200" b="1" dirty="0"/>
              <a:t> </a:t>
            </a:r>
            <a:r>
              <a:rPr lang="en-AU" sz="1200" dirty="0"/>
              <a:t>Hub services will recognise the strengths and the lived experiences of clients and enable them to make decisions about how they engage with services. Hub workforce and governance structures reflect the diversity of the community. </a:t>
            </a:r>
            <a:endParaRPr lang="en-AU" sz="1200" dirty="0" smtClean="0"/>
          </a:p>
          <a:p>
            <a:pPr>
              <a:lnSpc>
                <a:spcPct val="114000"/>
              </a:lnSpc>
              <a:spcBef>
                <a:spcPts val="0"/>
              </a:spcBef>
            </a:pPr>
            <a:r>
              <a:rPr lang="en-AU" sz="1200" dirty="0" smtClean="0"/>
              <a:t>The Hubs will use an </a:t>
            </a:r>
            <a:r>
              <a:rPr lang="en-AU" sz="1200" b="1" dirty="0"/>
              <a:t>intersectional</a:t>
            </a:r>
            <a:r>
              <a:rPr lang="en-AU" sz="1200" dirty="0"/>
              <a:t> </a:t>
            </a:r>
            <a:r>
              <a:rPr lang="en-AU" sz="1200" dirty="0" smtClean="0"/>
              <a:t>practice approach </a:t>
            </a:r>
            <a:r>
              <a:rPr lang="en-AU" sz="1200" dirty="0"/>
              <a:t>that: </a:t>
            </a:r>
          </a:p>
          <a:p>
            <a:pPr lvl="0">
              <a:lnSpc>
                <a:spcPct val="114000"/>
              </a:lnSpc>
              <a:spcBef>
                <a:spcPts val="0"/>
              </a:spcBef>
              <a:buFont typeface="Arial" panose="020B0604020202020204" pitchFamily="34" charset="0"/>
              <a:buChar char="•"/>
            </a:pPr>
            <a:r>
              <a:rPr lang="en-AU" sz="1200" dirty="0"/>
              <a:t>views a </a:t>
            </a:r>
            <a:r>
              <a:rPr lang="en-AU" sz="1200" dirty="0" smtClean="0"/>
              <a:t>person, or a family as a whole</a:t>
            </a:r>
            <a:endParaRPr lang="en-AU" sz="1200" dirty="0"/>
          </a:p>
          <a:p>
            <a:pPr lvl="0">
              <a:lnSpc>
                <a:spcPct val="114000"/>
              </a:lnSpc>
              <a:spcBef>
                <a:spcPts val="0"/>
              </a:spcBef>
              <a:buFont typeface="Arial" panose="020B0604020202020204" pitchFamily="34" charset="0"/>
              <a:buChar char="•"/>
            </a:pPr>
            <a:r>
              <a:rPr lang="en-AU" sz="1200" dirty="0"/>
              <a:t>recognises the many layers that make up a person’s needs, experiences and identity</a:t>
            </a:r>
          </a:p>
          <a:p>
            <a:pPr lvl="0">
              <a:lnSpc>
                <a:spcPct val="114000"/>
              </a:lnSpc>
              <a:spcBef>
                <a:spcPts val="0"/>
              </a:spcBef>
              <a:buFont typeface="Arial" panose="020B0604020202020204" pitchFamily="34" charset="0"/>
              <a:buChar char="•"/>
            </a:pPr>
            <a:r>
              <a:rPr lang="en-AU" sz="1200" dirty="0"/>
              <a:t>recognises the overlapping, intersecting forms of discrimination and stigma that they may be exposed to within our society and service system</a:t>
            </a:r>
          </a:p>
          <a:p>
            <a:pPr lvl="0">
              <a:lnSpc>
                <a:spcPct val="114000"/>
              </a:lnSpc>
              <a:spcBef>
                <a:spcPts val="0"/>
              </a:spcBef>
              <a:buFont typeface="Arial" panose="020B0604020202020204" pitchFamily="34" charset="0"/>
              <a:buChar char="•"/>
            </a:pPr>
            <a:r>
              <a:rPr lang="en-AU" sz="1200" dirty="0"/>
              <a:t>recognises that a person’s identity will affect the way they experience family </a:t>
            </a:r>
            <a:r>
              <a:rPr lang="en-AU" sz="1200" dirty="0" smtClean="0"/>
              <a:t>violence or issues with the care, development and wellbeing of children, </a:t>
            </a:r>
            <a:r>
              <a:rPr lang="en-AU" sz="1200" dirty="0"/>
              <a:t>how willing they are to report it or to seek help and finally, what kind of support they require from a Hub </a:t>
            </a:r>
          </a:p>
          <a:p>
            <a:pPr lvl="0">
              <a:lnSpc>
                <a:spcPct val="114000"/>
              </a:lnSpc>
              <a:spcBef>
                <a:spcPts val="0"/>
              </a:spcBef>
              <a:buFont typeface="Arial" panose="020B0604020202020204" pitchFamily="34" charset="0"/>
              <a:buChar char="•"/>
            </a:pPr>
            <a:r>
              <a:rPr lang="en-AU" sz="1200" dirty="0"/>
              <a:t>recognises the multiple, overlapping, intersecting factors that contribute to the complexity of a child or family’s needs and </a:t>
            </a:r>
            <a:r>
              <a:rPr lang="en-AU" sz="1200" dirty="0" smtClean="0"/>
              <a:t>issues</a:t>
            </a:r>
          </a:p>
          <a:p>
            <a:pPr marL="0" lvl="0" indent="0">
              <a:lnSpc>
                <a:spcPct val="114000"/>
              </a:lnSpc>
              <a:spcBef>
                <a:spcPts val="0"/>
              </a:spcBef>
            </a:pPr>
            <a:r>
              <a:rPr lang="en-AU" sz="1200" dirty="0" smtClean="0"/>
              <a:t>The Hubs will act consistently with human rights and will make modifications and adjustments to meet the needs of people </a:t>
            </a:r>
            <a:br>
              <a:rPr lang="en-AU" sz="1200" dirty="0" smtClean="0"/>
            </a:br>
            <a:r>
              <a:rPr lang="en-AU" sz="1200" dirty="0" smtClean="0"/>
              <a:t>from diverse backgrounds and with different needs. </a:t>
            </a:r>
            <a:endParaRPr lang="en-AU" sz="1200" dirty="0"/>
          </a:p>
          <a:p>
            <a:pPr marL="0" indent="0">
              <a:lnSpc>
                <a:spcPct val="114000"/>
              </a:lnSpc>
              <a:spcBef>
                <a:spcPts val="0"/>
              </a:spcBef>
            </a:pPr>
            <a:endParaRPr lang="en-AU" sz="1200" dirty="0"/>
          </a:p>
        </p:txBody>
      </p:sp>
      <p:sp>
        <p:nvSpPr>
          <p:cNvPr id="4" name="Slide Number Placeholder 3"/>
          <p:cNvSpPr>
            <a:spLocks noGrp="1"/>
          </p:cNvSpPr>
          <p:nvPr>
            <p:ph type="sldNum" idx="12"/>
          </p:nvPr>
        </p:nvSpPr>
        <p:spPr>
          <a:xfrm>
            <a:off x="7828355" y="6415032"/>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25</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1406689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The </a:t>
            </a:r>
            <a:r>
              <a:rPr lang="en-AU" dirty="0"/>
              <a:t>s</a:t>
            </a:r>
            <a:r>
              <a:rPr lang="en-AU" dirty="0" smtClean="0"/>
              <a:t>ervice model </a:t>
            </a:r>
            <a:endParaRPr lang="en-AU" dirty="0"/>
          </a:p>
        </p:txBody>
      </p:sp>
    </p:spTree>
    <p:extLst>
      <p:ext uri="{BB962C8B-B14F-4D97-AF65-F5344CB8AC3E}">
        <p14:creationId xmlns:p14="http://schemas.microsoft.com/office/powerpoint/2010/main" val="1205192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Purpose and Scope of the Service Model	</a:t>
            </a:r>
            <a:endParaRPr lang="en-AU" dirty="0"/>
          </a:p>
        </p:txBody>
      </p:sp>
      <p:sp>
        <p:nvSpPr>
          <p:cNvPr id="3" name="Text Placeholder 2"/>
          <p:cNvSpPr>
            <a:spLocks noGrp="1"/>
          </p:cNvSpPr>
          <p:nvPr>
            <p:ph type="body" idx="1"/>
          </p:nvPr>
        </p:nvSpPr>
        <p:spPr>
          <a:xfrm>
            <a:off x="456541" y="1163990"/>
            <a:ext cx="8954163" cy="5025570"/>
          </a:xfrm>
        </p:spPr>
        <p:txBody>
          <a:bodyPr/>
          <a:lstStyle/>
          <a:p>
            <a:pPr>
              <a:lnSpc>
                <a:spcPct val="114000"/>
              </a:lnSpc>
              <a:spcBef>
                <a:spcPts val="0"/>
              </a:spcBef>
              <a:buFont typeface="Arial" panose="020B0604020202020204" pitchFamily="34" charset="0"/>
              <a:buChar char="•"/>
            </a:pPr>
            <a:r>
              <a:rPr lang="en-AU" dirty="0"/>
              <a:t>The Support and Safety Hubs (Hubs) Service Model </a:t>
            </a:r>
            <a:r>
              <a:rPr lang="en-AU" dirty="0" smtClean="0"/>
              <a:t>builds on the vision and aspirations for the Hubs articulated in the </a:t>
            </a:r>
            <a:r>
              <a:rPr lang="en-AU" i="1" dirty="0" err="1" smtClean="0"/>
              <a:t>Statewide</a:t>
            </a:r>
            <a:r>
              <a:rPr lang="en-AU" i="1" dirty="0" smtClean="0"/>
              <a:t> Concept</a:t>
            </a:r>
            <a:r>
              <a:rPr lang="en-AU" dirty="0" smtClean="0"/>
              <a:t>. </a:t>
            </a:r>
          </a:p>
          <a:p>
            <a:pPr>
              <a:lnSpc>
                <a:spcPct val="114000"/>
              </a:lnSpc>
              <a:spcBef>
                <a:spcPts val="0"/>
              </a:spcBef>
              <a:buFont typeface="Arial" panose="020B0604020202020204" pitchFamily="34" charset="0"/>
              <a:buChar char="•"/>
            </a:pPr>
            <a:r>
              <a:rPr lang="en-AU" dirty="0" smtClean="0"/>
              <a:t>It details the baseline requirements, processes and operational specifications for the foundational Hubs model for the five launch areas (Barwon, Bayside Peninsula, Inner Gippsland, Mallee and North </a:t>
            </a:r>
            <a:r>
              <a:rPr lang="en-AU" smtClean="0"/>
              <a:t>East Melbourne).</a:t>
            </a:r>
            <a:endParaRPr lang="en-AU" dirty="0" smtClean="0"/>
          </a:p>
          <a:p>
            <a:pPr>
              <a:lnSpc>
                <a:spcPct val="114000"/>
              </a:lnSpc>
              <a:spcBef>
                <a:spcPts val="0"/>
              </a:spcBef>
              <a:buFont typeface="Arial" panose="020B0604020202020204" pitchFamily="34" charset="0"/>
              <a:buChar char="•"/>
            </a:pPr>
            <a:r>
              <a:rPr lang="en-AU" dirty="0" smtClean="0"/>
              <a:t>Elements of the Hubs service model will change over time.  Future developments will be informed by evaluation findings, local practice and experience, and the process of continuous improvement as the Hubs are rolled out and mature to better meet community need.</a:t>
            </a:r>
          </a:p>
          <a:p>
            <a:pPr>
              <a:lnSpc>
                <a:spcPct val="114000"/>
              </a:lnSpc>
              <a:spcBef>
                <a:spcPts val="0"/>
              </a:spcBef>
              <a:buFont typeface="Arial" panose="020B0604020202020204" pitchFamily="34" charset="0"/>
              <a:buChar char="•"/>
            </a:pPr>
            <a:r>
              <a:rPr lang="en-AU" dirty="0" smtClean="0"/>
              <a:t>The Service Model is part of a suite of supporting documents and protocols, including:</a:t>
            </a:r>
          </a:p>
          <a:p>
            <a:pPr lvl="1">
              <a:lnSpc>
                <a:spcPct val="114000"/>
              </a:lnSpc>
              <a:spcBef>
                <a:spcPts val="0"/>
              </a:spcBef>
              <a:buFont typeface="Courier New" panose="02070309020205020404" pitchFamily="49" charset="0"/>
              <a:buChar char="o"/>
            </a:pPr>
            <a:r>
              <a:rPr lang="en-AU" b="1" dirty="0"/>
              <a:t>Service </a:t>
            </a:r>
            <a:r>
              <a:rPr lang="en-AU" b="1" dirty="0" smtClean="0"/>
              <a:t>specifications</a:t>
            </a:r>
            <a:r>
              <a:rPr lang="en-AU" dirty="0" smtClean="0"/>
              <a:t>, which underpin the Service Agreements and outline the requirements service </a:t>
            </a:r>
            <a:r>
              <a:rPr lang="en-AU" dirty="0"/>
              <a:t>providers must conform to in the delivery of the </a:t>
            </a:r>
            <a:r>
              <a:rPr lang="en-AU" dirty="0" smtClean="0"/>
              <a:t>Hubs</a:t>
            </a:r>
            <a:r>
              <a:rPr lang="en-AU" dirty="0"/>
              <a:t>. </a:t>
            </a:r>
          </a:p>
          <a:p>
            <a:pPr lvl="1">
              <a:lnSpc>
                <a:spcPct val="114000"/>
              </a:lnSpc>
              <a:spcBef>
                <a:spcPts val="0"/>
              </a:spcBef>
              <a:buFont typeface="Courier New" panose="02070309020205020404" pitchFamily="49" charset="0"/>
              <a:buChar char="o"/>
            </a:pPr>
            <a:r>
              <a:rPr lang="en-AU" b="1" dirty="0" smtClean="0"/>
              <a:t>Partnership agreements</a:t>
            </a:r>
            <a:r>
              <a:rPr lang="en-AU" dirty="0" smtClean="0"/>
              <a:t>, which act as the legal mechanism for the collective leadership of the Hubs. </a:t>
            </a:r>
          </a:p>
          <a:p>
            <a:pPr lvl="1">
              <a:lnSpc>
                <a:spcPct val="114000"/>
              </a:lnSpc>
              <a:spcBef>
                <a:spcPts val="0"/>
              </a:spcBef>
              <a:buFont typeface="Courier New" panose="02070309020205020404" pitchFamily="49" charset="0"/>
              <a:buChar char="o"/>
            </a:pPr>
            <a:r>
              <a:rPr lang="en-AU" b="1" dirty="0" smtClean="0"/>
              <a:t>Interim </a:t>
            </a:r>
            <a:r>
              <a:rPr lang="en-AU" b="1" dirty="0"/>
              <a:t>Integrated Practice </a:t>
            </a:r>
            <a:r>
              <a:rPr lang="en-AU" b="1" dirty="0" smtClean="0"/>
              <a:t>Framework</a:t>
            </a:r>
            <a:r>
              <a:rPr lang="en-AU" dirty="0" smtClean="0"/>
              <a:t>, which </a:t>
            </a:r>
            <a:r>
              <a:rPr lang="en-AU" dirty="0"/>
              <a:t>provides the foundation </a:t>
            </a:r>
            <a:r>
              <a:rPr lang="en-AU" dirty="0" smtClean="0"/>
              <a:t>for </a:t>
            </a:r>
            <a:r>
              <a:rPr lang="en-AU" dirty="0"/>
              <a:t>a common language, shared understanding, and consistent approach to practice in the </a:t>
            </a:r>
            <a:r>
              <a:rPr lang="en-AU" dirty="0" smtClean="0"/>
              <a:t>Hubs.</a:t>
            </a:r>
          </a:p>
          <a:p>
            <a:pPr lvl="1">
              <a:lnSpc>
                <a:spcPct val="114000"/>
              </a:lnSpc>
              <a:spcBef>
                <a:spcPts val="0"/>
              </a:spcBef>
              <a:buFont typeface="Courier New" panose="02070309020205020404" pitchFamily="49" charset="0"/>
              <a:buChar char="o"/>
            </a:pPr>
            <a:r>
              <a:rPr lang="en-AU" b="1" dirty="0" smtClean="0"/>
              <a:t>Operational guidelines</a:t>
            </a:r>
            <a:r>
              <a:rPr lang="en-AU" dirty="0" smtClean="0"/>
              <a:t>, which describe </a:t>
            </a:r>
            <a:r>
              <a:rPr lang="en-AU" dirty="0"/>
              <a:t>the operating procedures, processes, and protocols that safeguard, support and govern the operations of the </a:t>
            </a:r>
            <a:r>
              <a:rPr lang="en-AU" dirty="0" smtClean="0"/>
              <a:t>Hubs</a:t>
            </a:r>
            <a:r>
              <a:rPr lang="en-AU" dirty="0"/>
              <a:t>. </a:t>
            </a:r>
          </a:p>
          <a:p>
            <a:pPr marL="0" indent="0">
              <a:lnSpc>
                <a:spcPct val="114000"/>
              </a:lnSpc>
              <a:spcBef>
                <a:spcPts val="0"/>
              </a:spcBef>
            </a:pPr>
            <a:endParaRPr lang="en-AU" dirty="0"/>
          </a:p>
        </p:txBody>
      </p:sp>
      <p:sp>
        <p:nvSpPr>
          <p:cNvPr id="4" name="Slide Number Placeholder 3"/>
          <p:cNvSpPr>
            <a:spLocks noGrp="1"/>
          </p:cNvSpPr>
          <p:nvPr>
            <p:ph type="sldNum" idx="12"/>
          </p:nvPr>
        </p:nvSpPr>
        <p:spPr>
          <a:xfrm>
            <a:off x="7756998" y="639717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27</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15625983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Access</a:t>
            </a:r>
            <a:endParaRPr lang="en-AU" dirty="0"/>
          </a:p>
        </p:txBody>
      </p:sp>
      <p:sp>
        <p:nvSpPr>
          <p:cNvPr id="3" name="Text Placeholder 2"/>
          <p:cNvSpPr>
            <a:spLocks noGrp="1"/>
          </p:cNvSpPr>
          <p:nvPr>
            <p:ph type="body" idx="1"/>
          </p:nvPr>
        </p:nvSpPr>
        <p:spPr>
          <a:xfrm>
            <a:off x="620490" y="1066800"/>
            <a:ext cx="9040585" cy="5318088"/>
          </a:xfrm>
        </p:spPr>
        <p:txBody>
          <a:bodyPr/>
          <a:lstStyle/>
          <a:p>
            <a:r>
              <a:rPr lang="en-AU" sz="1200" dirty="0" smtClean="0"/>
              <a:t> </a:t>
            </a:r>
            <a:endParaRPr lang="en-AU" sz="1200" dirty="0"/>
          </a:p>
          <a:p>
            <a:endParaRPr lang="en-AU" sz="1200" dirty="0" smtClean="0"/>
          </a:p>
          <a:p>
            <a:endParaRPr lang="en-AU" sz="1200" dirty="0" smtClean="0"/>
          </a:p>
          <a:p>
            <a:endParaRPr lang="en-AU" sz="1200" dirty="0"/>
          </a:p>
          <a:p>
            <a:endParaRPr lang="en-AU" sz="1200" dirty="0" smtClean="0"/>
          </a:p>
          <a:p>
            <a:endParaRPr lang="en-AU" sz="1200" dirty="0"/>
          </a:p>
          <a:p>
            <a:endParaRPr lang="en-AU" sz="1200" dirty="0" smtClean="0"/>
          </a:p>
          <a:p>
            <a:endParaRPr lang="en-AU" sz="1200" dirty="0"/>
          </a:p>
          <a:p>
            <a:endParaRPr lang="en-AU" sz="1200" dirty="0" smtClean="0"/>
          </a:p>
          <a:p>
            <a:endParaRPr lang="en-AU" sz="1200" dirty="0"/>
          </a:p>
          <a:p>
            <a:endParaRPr lang="en-AU" sz="1200" dirty="0" smtClean="0"/>
          </a:p>
          <a:p>
            <a:endParaRPr lang="en-AU" sz="1200" dirty="0"/>
          </a:p>
          <a:p>
            <a:endParaRPr lang="en-AU" sz="1200" dirty="0" smtClean="0"/>
          </a:p>
          <a:p>
            <a:endParaRPr lang="en-AU" sz="1200" dirty="0"/>
          </a:p>
          <a:p>
            <a:endParaRPr lang="en-AU" sz="1200" dirty="0" smtClean="0"/>
          </a:p>
          <a:p>
            <a:endParaRPr lang="en-AU" sz="1200" dirty="0" smtClean="0"/>
          </a:p>
          <a:p>
            <a:r>
              <a:rPr lang="en-AU" sz="1200" dirty="0" smtClean="0"/>
              <a:t>These </a:t>
            </a:r>
            <a:r>
              <a:rPr lang="en-AU" sz="1200" dirty="0"/>
              <a:t>channels will be used by a range of people, including:</a:t>
            </a:r>
          </a:p>
          <a:p>
            <a:pPr lvl="0">
              <a:buFont typeface="Arial" panose="020B0604020202020204" pitchFamily="34" charset="0"/>
              <a:buChar char="•"/>
            </a:pPr>
            <a:r>
              <a:rPr lang="en-AU" sz="1200" dirty="0"/>
              <a:t>people </a:t>
            </a:r>
            <a:r>
              <a:rPr lang="en-AU" sz="1200" dirty="0" smtClean="0"/>
              <a:t>self-referring</a:t>
            </a:r>
            <a:endParaRPr lang="en-AU" sz="1200" dirty="0"/>
          </a:p>
          <a:p>
            <a:pPr lvl="0">
              <a:buFont typeface="Arial" panose="020B0604020202020204" pitchFamily="34" charset="0"/>
              <a:buChar char="•"/>
            </a:pPr>
            <a:r>
              <a:rPr lang="en-AU" sz="1200" dirty="0"/>
              <a:t>concerned friends, family or community </a:t>
            </a:r>
            <a:r>
              <a:rPr lang="en-AU" sz="1200" dirty="0" smtClean="0"/>
              <a:t>members</a:t>
            </a:r>
            <a:endParaRPr lang="en-AU" sz="1200" dirty="0"/>
          </a:p>
          <a:p>
            <a:pPr lvl="0">
              <a:buFont typeface="Arial" panose="020B0604020202020204" pitchFamily="34" charset="0"/>
              <a:buChar char="•"/>
            </a:pPr>
            <a:r>
              <a:rPr lang="en-AU" sz="1200" dirty="0"/>
              <a:t>referrals from other professionals and community organisations, including police referrals (L17s</a:t>
            </a:r>
            <a:r>
              <a:rPr lang="en-AU" sz="1200" dirty="0" smtClean="0"/>
              <a:t>) and referrals from </a:t>
            </a:r>
            <a:br>
              <a:rPr lang="en-AU" sz="1200" dirty="0" smtClean="0"/>
            </a:br>
            <a:r>
              <a:rPr lang="en-AU" sz="1200" dirty="0" smtClean="0"/>
              <a:t>Child Protection, as well as </a:t>
            </a:r>
            <a:r>
              <a:rPr lang="en-AU" sz="1200" dirty="0"/>
              <a:t>u</a:t>
            </a:r>
            <a:r>
              <a:rPr lang="en-AU" sz="1200" dirty="0" smtClean="0"/>
              <a:t>niversal services  </a:t>
            </a:r>
            <a:r>
              <a:rPr lang="en-AU" sz="1200" dirty="0"/>
              <a:t>(e.g. GPs and teachers).</a:t>
            </a:r>
          </a:p>
          <a:p>
            <a:endParaRPr lang="en-AU" sz="1200" dirty="0" smtClean="0"/>
          </a:p>
          <a:p>
            <a:pPr marL="0" indent="0"/>
            <a:r>
              <a:rPr lang="en-AU" sz="1200" dirty="0" smtClean="0"/>
              <a:t>If an individual ‘self-refers’ directly to a core service (i.e. rather than going to a Hub), the service may provide </a:t>
            </a:r>
            <a:r>
              <a:rPr lang="en-AU" sz="1200" dirty="0"/>
              <a:t>a direct entry point to the service system:  </a:t>
            </a:r>
          </a:p>
          <a:p>
            <a:pPr lvl="0">
              <a:buFont typeface="Arial" panose="020B0604020202020204" pitchFamily="34" charset="0"/>
              <a:buChar char="•"/>
            </a:pPr>
            <a:r>
              <a:rPr lang="en-AU" sz="1200" dirty="0"/>
              <a:t>where a client presents to one of the core services with an immediate need that must be assessed and managed (i.e. crisis or high risk), </a:t>
            </a:r>
            <a:r>
              <a:rPr lang="en-AU" sz="1200" dirty="0" smtClean="0"/>
              <a:t>and/or</a:t>
            </a:r>
            <a:endParaRPr lang="en-AU" sz="1200" dirty="0"/>
          </a:p>
          <a:p>
            <a:pPr lvl="0">
              <a:buFont typeface="Arial" panose="020B0604020202020204" pitchFamily="34" charset="0"/>
              <a:buChar char="•"/>
            </a:pPr>
            <a:r>
              <a:rPr lang="en-AU" sz="1200" dirty="0"/>
              <a:t>where a client has expressed a preference to be assessed by that core service, rather than a Hub (e.g. if there is a pre-existing relationship, or the client is Aboriginal and wants to work with an Aboriginal service).</a:t>
            </a:r>
          </a:p>
          <a:p>
            <a:pPr marL="0" indent="0"/>
            <a:endParaRPr lang="en-AU" sz="1200" dirty="0" smtClean="0"/>
          </a:p>
        </p:txBody>
      </p:sp>
      <p:sp>
        <p:nvSpPr>
          <p:cNvPr id="4" name="Slide Number Placeholder 3"/>
          <p:cNvSpPr>
            <a:spLocks noGrp="1"/>
          </p:cNvSpPr>
          <p:nvPr>
            <p:ph type="sldNum" idx="12"/>
          </p:nvPr>
        </p:nvSpPr>
        <p:spPr>
          <a:xfrm>
            <a:off x="7806584" y="6435128"/>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28</a:t>
            </a:fld>
            <a:endParaRPr lang="en-US" sz="1000" dirty="0">
              <a:solidFill>
                <a:srgbClr val="000000"/>
              </a:solidFill>
              <a:latin typeface="Trebuchet MS"/>
              <a:ea typeface="Trebuchet MS"/>
              <a:cs typeface="Trebuchet MS"/>
              <a:sym typeface="Trebuchet MS"/>
            </a:endParaRPr>
          </a:p>
        </p:txBody>
      </p:sp>
      <p:graphicFrame>
        <p:nvGraphicFramePr>
          <p:cNvPr id="5" name="Table 4"/>
          <p:cNvGraphicFramePr>
            <a:graphicFrameLocks noGrp="1"/>
          </p:cNvGraphicFramePr>
          <p:nvPr>
            <p:extLst>
              <p:ext uri="{D42A27DB-BD31-4B8C-83A1-F6EECF244321}">
                <p14:modId xmlns:p14="http://schemas.microsoft.com/office/powerpoint/2010/main" val="2539550238"/>
              </p:ext>
            </p:extLst>
          </p:nvPr>
        </p:nvGraphicFramePr>
        <p:xfrm>
          <a:off x="620487" y="1548139"/>
          <a:ext cx="9024256" cy="2378110"/>
        </p:xfrm>
        <a:graphic>
          <a:graphicData uri="http://schemas.openxmlformats.org/drawingml/2006/table">
            <a:tbl>
              <a:tblPr firstRow="1" bandRow="1">
                <a:tableStyleId>{5940675A-B579-460E-94D1-54222C63F5DA}</a:tableStyleId>
              </a:tblPr>
              <a:tblGrid>
                <a:gridCol w="881743"/>
                <a:gridCol w="8142513"/>
              </a:tblGrid>
              <a:tr h="361462">
                <a:tc>
                  <a:txBody>
                    <a:bodyPr/>
                    <a:lstStyle/>
                    <a:p>
                      <a:endParaRPr lang="en-AU" sz="1200" b="0" dirty="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lvl="0">
                        <a:buFont typeface="Arial" panose="020B0604020202020204" pitchFamily="34" charset="0"/>
                        <a:buNone/>
                      </a:pPr>
                      <a:r>
                        <a:rPr lang="en-AU" sz="1200" dirty="0" smtClean="0">
                          <a:latin typeface="Trebuchet MS" panose="020B0603020202020204" pitchFamily="34" charset="0"/>
                        </a:rPr>
                        <a:t>telephone (toll-free, one for each Hub, operating initially during standard business hours)</a:t>
                      </a:r>
                      <a:endParaRPr lang="en-AU" sz="1200" b="0" dirty="0" smtClean="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r>
              <a:tr h="411982">
                <a:tc>
                  <a:txBody>
                    <a:bodyPr/>
                    <a:lstStyle/>
                    <a:p>
                      <a:endParaRPr lang="en-AU" sz="1200" b="0" dirty="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smtClean="0">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latin typeface="Trebuchet MS" panose="020B0603020202020204" pitchFamily="34" charset="0"/>
                        </a:rPr>
                        <a:t>online access options (include a website and generic email, with digital accessibility expanding over time)</a:t>
                      </a:r>
                      <a:endParaRPr lang="en-AU" sz="1200" b="0" dirty="0" smtClean="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r>
              <a:tr h="462168">
                <a:tc>
                  <a:txBody>
                    <a:bodyPr/>
                    <a:lstStyle/>
                    <a:p>
                      <a:endParaRPr lang="en-AU" sz="1200" b="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smtClean="0">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latin typeface="Trebuchet MS" panose="020B0603020202020204" pitchFamily="34" charset="0"/>
                        </a:rPr>
                        <a:t>a new primary physical community-based Hub (operating initially during standard business hours)</a:t>
                      </a:r>
                      <a:endParaRPr lang="en-AU" sz="1200" b="0" dirty="0" smtClean="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r>
              <a:tr h="460884">
                <a:tc>
                  <a:txBody>
                    <a:bodyPr/>
                    <a:lstStyle/>
                    <a:p>
                      <a:endParaRPr lang="en-AU" sz="1200" b="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smtClean="0">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latin typeface="Trebuchet MS" panose="020B0603020202020204" pitchFamily="34" charset="0"/>
                        </a:rPr>
                        <a:t>a limited number of alternative Hub access points to ensure geographic access and provide people choice, </a:t>
                      </a:r>
                      <a:r>
                        <a:rPr lang="en-AU" sz="1200" smtClean="0">
                          <a:latin typeface="Trebuchet MS" panose="020B0603020202020204" pitchFamily="34" charset="0"/>
                        </a:rPr>
                        <a:t>including for Aboriginal </a:t>
                      </a:r>
                      <a:r>
                        <a:rPr lang="en-AU" sz="1200" dirty="0" smtClean="0">
                          <a:latin typeface="Trebuchet MS" panose="020B0603020202020204" pitchFamily="34" charset="0"/>
                        </a:rPr>
                        <a:t>people</a:t>
                      </a:r>
                      <a:endParaRPr lang="en-AU" sz="1200" b="0" dirty="0" smtClean="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r>
              <a:tr h="425045">
                <a:tc>
                  <a:txBody>
                    <a:bodyPr/>
                    <a:lstStyle/>
                    <a:p>
                      <a:endParaRPr lang="en-AU" sz="1200" b="0" dirty="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smtClean="0">
                        <a:latin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smtClean="0">
                          <a:latin typeface="Trebuchet MS" panose="020B0603020202020204" pitchFamily="34" charset="0"/>
                        </a:rPr>
                        <a:t>outreach or mobile Hub workers, who can engage with people where they feel comfortable</a:t>
                      </a:r>
                      <a:endParaRPr lang="en-AU" sz="1200" b="0" dirty="0" smtClean="0">
                        <a:solidFill>
                          <a:schemeClr val="tx1"/>
                        </a:solidFill>
                        <a:latin typeface="Trebuchet MS" panose="020B0603020202020204" pitchFamily="34" charset="0"/>
                      </a:endParaRPr>
                    </a:p>
                  </a:txBody>
                  <a:tcPr marL="99060" marR="99060">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pic>
        <p:nvPicPr>
          <p:cNvPr id="3074" name="Picture 2" descr="https://d30y9cdsu7xlg0.cloudfront.net/png/1405966-200.png">
            <a:hlinkClick r:id="rId3" tooltip="Phon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358895"/>
            <a:ext cx="556987" cy="51414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d30y9cdsu7xlg0.cloudfront.net/png/1388503-200.png">
            <a:hlinkClick r:id="rId5" tooltip="Computer"/>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1815" y="1930150"/>
            <a:ext cx="414565" cy="3826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1309926-200.png">
            <a:hlinkClick r:id="rId7" tooltip="Hous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663" y="2051727"/>
            <a:ext cx="1190861" cy="109925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s://d30y9cdsu7xlg0.cloudfront.net/png/884883-200.png">
            <a:hlinkClick r:id="rId9" tooltip="Car"/>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2637" y="3439273"/>
            <a:ext cx="619124" cy="571499"/>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s://d30y9cdsu7xlg0.cloudfront.net/png/1375707-200.png">
            <a:hlinkClick r:id="rId11" tooltip="Network"/>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6178" y="2893336"/>
            <a:ext cx="569663" cy="525843"/>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https://d30y9cdsu7xlg0.cloudfront.net/png/1345140-200.png">
            <a:hlinkClick r:id="rId13" tooltip="Door"/>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4471" y="152400"/>
            <a:ext cx="992030" cy="91572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20490" y="1147384"/>
            <a:ext cx="2010487" cy="276999"/>
          </a:xfrm>
          <a:prstGeom prst="rect">
            <a:avLst/>
          </a:prstGeom>
          <a:noFill/>
        </p:spPr>
        <p:txBody>
          <a:bodyPr wrap="none" rtlCol="0">
            <a:spAutoFit/>
          </a:bodyPr>
          <a:lstStyle/>
          <a:p>
            <a:r>
              <a:rPr lang="en-AU" sz="1200" dirty="0" smtClean="0">
                <a:latin typeface="Trebuchet MS" panose="020B0603020202020204" pitchFamily="34" charset="0"/>
              </a:rPr>
              <a:t>Hub access points include:</a:t>
            </a:r>
            <a:endParaRPr lang="en-AU" sz="1200" dirty="0">
              <a:latin typeface="Trebuchet MS" panose="020B0603020202020204" pitchFamily="34" charset="0"/>
            </a:endParaRPr>
          </a:p>
        </p:txBody>
      </p:sp>
    </p:spTree>
    <p:extLst>
      <p:ext uri="{BB962C8B-B14F-4D97-AF65-F5344CB8AC3E}">
        <p14:creationId xmlns:p14="http://schemas.microsoft.com/office/powerpoint/2010/main" val="4300196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Screening, Identification and Triage</a:t>
            </a:r>
            <a:endParaRPr lang="en-AU" dirty="0"/>
          </a:p>
        </p:txBody>
      </p:sp>
      <p:sp>
        <p:nvSpPr>
          <p:cNvPr id="3" name="Text Placeholder 2"/>
          <p:cNvSpPr>
            <a:spLocks noGrp="1"/>
          </p:cNvSpPr>
          <p:nvPr>
            <p:ph type="body" idx="1"/>
          </p:nvPr>
        </p:nvSpPr>
        <p:spPr>
          <a:xfrm>
            <a:off x="102637" y="1003229"/>
            <a:ext cx="9717638" cy="5067300"/>
          </a:xfrm>
        </p:spPr>
        <p:txBody>
          <a:bodyPr/>
          <a:lstStyle/>
          <a:p>
            <a:pPr>
              <a:lnSpc>
                <a:spcPct val="114000"/>
              </a:lnSpc>
              <a:spcBef>
                <a:spcPts val="0"/>
              </a:spcBef>
            </a:pPr>
            <a:r>
              <a:rPr lang="en-AU" sz="1200" dirty="0" smtClean="0"/>
              <a:t>The </a:t>
            </a:r>
            <a:r>
              <a:rPr lang="en-AU" sz="1200" dirty="0"/>
              <a:t>Hubs will determine whether:</a:t>
            </a:r>
          </a:p>
          <a:p>
            <a:pPr lvl="0">
              <a:lnSpc>
                <a:spcPct val="114000"/>
              </a:lnSpc>
              <a:spcBef>
                <a:spcPts val="0"/>
              </a:spcBef>
              <a:buFont typeface="+mj-lt"/>
              <a:buAutoNum type="alphaLcPeriod"/>
            </a:pPr>
            <a:r>
              <a:rPr lang="en-AU" sz="1200" dirty="0"/>
              <a:t>the enquiry is about something that the Hubs can help with (</a:t>
            </a:r>
            <a:r>
              <a:rPr lang="en-AU" sz="1200" b="1" dirty="0"/>
              <a:t>initial screening</a:t>
            </a:r>
            <a:r>
              <a:rPr lang="en-AU" sz="1200" dirty="0"/>
              <a:t>), and</a:t>
            </a:r>
          </a:p>
          <a:p>
            <a:pPr lvl="0">
              <a:lnSpc>
                <a:spcPct val="114000"/>
              </a:lnSpc>
              <a:spcBef>
                <a:spcPts val="0"/>
              </a:spcBef>
              <a:buFont typeface="+mj-lt"/>
              <a:buAutoNum type="alphaLcPeriod"/>
            </a:pPr>
            <a:r>
              <a:rPr lang="en-AU" sz="1200" dirty="0"/>
              <a:t>there are immediate safety issues, wellbeing issues or risks that need to be addressed, and the priority or urgency of the action required (</a:t>
            </a:r>
            <a:r>
              <a:rPr lang="en-AU" sz="1200" b="1" dirty="0"/>
              <a:t>triage</a:t>
            </a:r>
            <a:r>
              <a:rPr lang="en-AU" sz="1200" dirty="0" smtClean="0"/>
              <a:t>).</a:t>
            </a:r>
          </a:p>
          <a:p>
            <a:pPr marL="0" lvl="0" indent="0">
              <a:lnSpc>
                <a:spcPct val="114000"/>
              </a:lnSpc>
              <a:spcBef>
                <a:spcPts val="0"/>
              </a:spcBef>
            </a:pPr>
            <a:r>
              <a:rPr lang="en-AU" sz="1200" dirty="0" smtClean="0"/>
              <a:t>The </a:t>
            </a:r>
            <a:r>
              <a:rPr lang="en-AU" sz="1200" dirty="0"/>
              <a:t>Hubs will use a consistent process, and workers will be skilled in identifying family violence and child safety and wellbeing issues and will quickly determine the priority and urgency of people’s risks and needs</a:t>
            </a:r>
            <a:r>
              <a:rPr lang="en-AU" sz="1200" dirty="0" smtClean="0"/>
              <a:t>.</a:t>
            </a:r>
            <a:endParaRPr lang="en-AU" sz="1200" dirty="0"/>
          </a:p>
          <a:p>
            <a:pPr>
              <a:spcBef>
                <a:spcPts val="600"/>
              </a:spcBef>
            </a:pPr>
            <a:r>
              <a:rPr lang="en-AU" sz="1200" dirty="0" smtClean="0"/>
              <a:t>At </a:t>
            </a:r>
            <a:r>
              <a:rPr lang="en-AU" sz="1200" b="1" dirty="0" smtClean="0"/>
              <a:t>screening</a:t>
            </a:r>
            <a:r>
              <a:rPr lang="en-AU" sz="1200" b="1" dirty="0"/>
              <a:t>, identification and </a:t>
            </a:r>
            <a:r>
              <a:rPr lang="en-AU" sz="1200" b="1" dirty="0" smtClean="0"/>
              <a:t>triage</a:t>
            </a:r>
            <a:r>
              <a:rPr lang="en-AU" sz="1200" dirty="0" smtClean="0"/>
              <a:t>, the Hubs will: </a:t>
            </a:r>
            <a:endParaRPr lang="en-AU" sz="1200" dirty="0"/>
          </a:p>
          <a:p>
            <a:pPr marL="177800" lvl="0" indent="-177800">
              <a:spcBef>
                <a:spcPts val="600"/>
              </a:spcBef>
              <a:buFont typeface="Arial" panose="020B0604020202020204" pitchFamily="34" charset="0"/>
              <a:buChar char="•"/>
            </a:pPr>
            <a:r>
              <a:rPr lang="en-AU" sz="1200" dirty="0" smtClean="0"/>
              <a:t>identify </a:t>
            </a:r>
            <a:r>
              <a:rPr lang="en-AU" sz="1200" dirty="0"/>
              <a:t>whether an emergency response </a:t>
            </a:r>
            <a:r>
              <a:rPr lang="en-AU" sz="1200" dirty="0" smtClean="0"/>
              <a:t>or Child Protection is </a:t>
            </a:r>
            <a:r>
              <a:rPr lang="en-AU" sz="1200" dirty="0"/>
              <a:t>needed </a:t>
            </a:r>
            <a:r>
              <a:rPr lang="en-AU" sz="1200" dirty="0" smtClean="0"/>
              <a:t>and activate the response</a:t>
            </a:r>
          </a:p>
          <a:p>
            <a:pPr marL="177800" lvl="0" indent="-177800">
              <a:spcBef>
                <a:spcPts val="600"/>
              </a:spcBef>
              <a:buFont typeface="Arial" panose="020B0604020202020204" pitchFamily="34" charset="0"/>
              <a:buChar char="•"/>
            </a:pPr>
            <a:r>
              <a:rPr lang="en-AU" sz="1200" dirty="0" smtClean="0">
                <a:solidFill>
                  <a:schemeClr val="tx1"/>
                </a:solidFill>
              </a:rPr>
              <a:t>identify the affected adults and children connected to the initial referral to consider their risk and needs individually and in the context of their family</a:t>
            </a:r>
          </a:p>
          <a:p>
            <a:pPr marL="177800" lvl="0" indent="-177800">
              <a:spcBef>
                <a:spcPts val="600"/>
              </a:spcBef>
              <a:buFont typeface="Arial" panose="020B0604020202020204" pitchFamily="34" charset="0"/>
              <a:buChar char="•"/>
            </a:pPr>
            <a:r>
              <a:rPr lang="en-AU" sz="1200" dirty="0" smtClean="0">
                <a:solidFill>
                  <a:schemeClr val="tx1"/>
                </a:solidFill>
              </a:rPr>
              <a:t>determine </a:t>
            </a:r>
            <a:r>
              <a:rPr lang="en-AU" sz="1200" dirty="0">
                <a:solidFill>
                  <a:schemeClr val="tx1"/>
                </a:solidFill>
              </a:rPr>
              <a:t>whether the Hub is the most appropriate service to work with the </a:t>
            </a:r>
            <a:r>
              <a:rPr lang="en-AU" sz="1200" dirty="0" smtClean="0">
                <a:solidFill>
                  <a:schemeClr val="tx1"/>
                </a:solidFill>
              </a:rPr>
              <a:t>person, child </a:t>
            </a:r>
            <a:r>
              <a:rPr lang="en-AU" sz="1200" dirty="0">
                <a:solidFill>
                  <a:schemeClr val="tx1"/>
                </a:solidFill>
              </a:rPr>
              <a:t>and their </a:t>
            </a:r>
            <a:r>
              <a:rPr lang="en-AU" sz="1200" dirty="0" smtClean="0">
                <a:solidFill>
                  <a:schemeClr val="tx1"/>
                </a:solidFill>
              </a:rPr>
              <a:t>family</a:t>
            </a:r>
          </a:p>
          <a:p>
            <a:pPr marL="177800" lvl="0" indent="-177800">
              <a:spcBef>
                <a:spcPts val="600"/>
              </a:spcBef>
              <a:buFont typeface="Arial" panose="020B0604020202020204" pitchFamily="34" charset="0"/>
              <a:buChar char="•"/>
            </a:pPr>
            <a:r>
              <a:rPr lang="en-AU" sz="1200" dirty="0" smtClean="0">
                <a:solidFill>
                  <a:schemeClr val="tx1"/>
                </a:solidFill>
              </a:rPr>
              <a:t>prioritise </a:t>
            </a:r>
            <a:r>
              <a:rPr lang="en-AU" sz="1200" dirty="0">
                <a:solidFill>
                  <a:schemeClr val="tx1"/>
                </a:solidFill>
              </a:rPr>
              <a:t>the response required from the Hub or another </a:t>
            </a:r>
            <a:r>
              <a:rPr lang="en-AU" sz="1200" dirty="0" smtClean="0">
                <a:solidFill>
                  <a:schemeClr val="tx1"/>
                </a:solidFill>
              </a:rPr>
              <a:t>service</a:t>
            </a:r>
          </a:p>
          <a:p>
            <a:pPr marL="177800" lvl="0" indent="-177800">
              <a:spcBef>
                <a:spcPts val="600"/>
              </a:spcBef>
              <a:buFont typeface="Arial" panose="020B0604020202020204" pitchFamily="34" charset="0"/>
              <a:buChar char="•"/>
            </a:pPr>
            <a:r>
              <a:rPr lang="en-AU" sz="1200" dirty="0" smtClean="0">
                <a:solidFill>
                  <a:schemeClr val="tx1"/>
                </a:solidFill>
              </a:rPr>
              <a:t>provide adults, children </a:t>
            </a:r>
            <a:r>
              <a:rPr lang="en-AU" sz="1200" dirty="0">
                <a:solidFill>
                  <a:schemeClr val="tx1"/>
                </a:solidFill>
              </a:rPr>
              <a:t>and families with </a:t>
            </a:r>
            <a:r>
              <a:rPr lang="en-AU" sz="1200" dirty="0" smtClean="0">
                <a:solidFill>
                  <a:schemeClr val="tx1"/>
                </a:solidFill>
              </a:rPr>
              <a:t>information</a:t>
            </a:r>
            <a:r>
              <a:rPr lang="en-AU" sz="1200" dirty="0">
                <a:solidFill>
                  <a:schemeClr val="tx1"/>
                </a:solidFill>
              </a:rPr>
              <a:t>, resources and advice </a:t>
            </a:r>
          </a:p>
          <a:p>
            <a:pPr marL="177800" lvl="0" indent="-177800">
              <a:spcBef>
                <a:spcPts val="600"/>
              </a:spcBef>
              <a:buFont typeface="Arial" panose="020B0604020202020204" pitchFamily="34" charset="0"/>
              <a:buChar char="•"/>
            </a:pPr>
            <a:r>
              <a:rPr lang="en-AU" sz="1200" dirty="0" smtClean="0">
                <a:solidFill>
                  <a:schemeClr val="tx1"/>
                </a:solidFill>
              </a:rPr>
              <a:t>support people to make contact where they are referred to another service  </a:t>
            </a:r>
            <a:endParaRPr lang="en-AU" sz="1200" dirty="0">
              <a:solidFill>
                <a:schemeClr val="tx1"/>
              </a:solidFill>
            </a:endParaRPr>
          </a:p>
          <a:p>
            <a:pPr marL="177800" lvl="0" indent="-177800">
              <a:spcBef>
                <a:spcPts val="600"/>
              </a:spcBef>
              <a:buFont typeface="Arial" panose="020B0604020202020204" pitchFamily="34" charset="0"/>
              <a:buChar char="•"/>
            </a:pPr>
            <a:r>
              <a:rPr lang="en-AU" sz="1200" dirty="0" smtClean="0">
                <a:solidFill>
                  <a:schemeClr val="tx1"/>
                </a:solidFill>
              </a:rPr>
              <a:t>identify </a:t>
            </a:r>
            <a:r>
              <a:rPr lang="en-AU" sz="1200" dirty="0">
                <a:solidFill>
                  <a:schemeClr val="tx1"/>
                </a:solidFill>
              </a:rPr>
              <a:t>whether there could be underlying issues behind the ‘presenting need’</a:t>
            </a:r>
          </a:p>
          <a:p>
            <a:pPr marL="177800" lvl="0" indent="-177800">
              <a:spcBef>
                <a:spcPts val="600"/>
              </a:spcBef>
              <a:buFont typeface="Arial" panose="020B0604020202020204" pitchFamily="34" charset="0"/>
              <a:buChar char="•"/>
            </a:pPr>
            <a:r>
              <a:rPr lang="en-AU" sz="1200" dirty="0">
                <a:solidFill>
                  <a:schemeClr val="tx1"/>
                </a:solidFill>
                <a:latin typeface="Trebuchet MS" panose="020B0603020202020204" pitchFamily="34" charset="0"/>
              </a:rPr>
              <a:t>making each contact to support engagement of persons and families - to consider the long term goal of recovery, healing or doing </a:t>
            </a:r>
            <a:r>
              <a:rPr lang="en-AU" sz="1200" dirty="0" smtClean="0">
                <a:solidFill>
                  <a:schemeClr val="tx1"/>
                </a:solidFill>
                <a:latin typeface="Trebuchet MS" panose="020B0603020202020204" pitchFamily="34" charset="0"/>
              </a:rPr>
              <a:t>well</a:t>
            </a:r>
            <a:endParaRPr lang="en-AU" sz="1200" dirty="0">
              <a:solidFill>
                <a:schemeClr val="tx1"/>
              </a:solidFill>
              <a:latin typeface="Trebuchet MS" panose="020B0603020202020204" pitchFamily="34" charset="0"/>
            </a:endParaRPr>
          </a:p>
          <a:p>
            <a:pPr marL="177800" lvl="0" indent="-177800">
              <a:spcBef>
                <a:spcPts val="600"/>
              </a:spcBef>
              <a:buFont typeface="Arial" panose="020B0604020202020204" pitchFamily="34" charset="0"/>
              <a:buChar char="•"/>
            </a:pPr>
            <a:r>
              <a:rPr lang="en-AU" sz="1200" dirty="0" smtClean="0">
                <a:solidFill>
                  <a:schemeClr val="tx1"/>
                </a:solidFill>
              </a:rPr>
              <a:t>reaffirm </a:t>
            </a:r>
            <a:r>
              <a:rPr lang="en-AU" sz="1200" dirty="0">
                <a:solidFill>
                  <a:schemeClr val="tx1"/>
                </a:solidFill>
              </a:rPr>
              <a:t>that violence is not tolerated</a:t>
            </a:r>
            <a:r>
              <a:rPr lang="en-AU" sz="1200" dirty="0" smtClean="0">
                <a:solidFill>
                  <a:schemeClr val="tx1"/>
                </a:solidFill>
              </a:rPr>
              <a:t>.</a:t>
            </a:r>
          </a:p>
          <a:p>
            <a:pPr>
              <a:spcBef>
                <a:spcPts val="600"/>
              </a:spcBef>
            </a:pPr>
            <a:r>
              <a:rPr lang="en-AU" sz="1200" dirty="0" smtClean="0">
                <a:solidFill>
                  <a:schemeClr val="tx1"/>
                </a:solidFill>
              </a:rPr>
              <a:t>Information </a:t>
            </a:r>
            <a:r>
              <a:rPr lang="en-AU" sz="1200" dirty="0">
                <a:solidFill>
                  <a:schemeClr val="tx1"/>
                </a:solidFill>
              </a:rPr>
              <a:t>may be gathered at screening and triage through:</a:t>
            </a:r>
          </a:p>
          <a:p>
            <a:pPr marL="177800" lvl="0" indent="-177800">
              <a:spcBef>
                <a:spcPts val="600"/>
              </a:spcBef>
              <a:buFont typeface="Arial" panose="020B0604020202020204" pitchFamily="34" charset="0"/>
              <a:buChar char="•"/>
            </a:pPr>
            <a:r>
              <a:rPr lang="en-AU" sz="1200" dirty="0">
                <a:solidFill>
                  <a:schemeClr val="tx1"/>
                </a:solidFill>
              </a:rPr>
              <a:t>direct enquiries with the individual/affected family members (with consent where appropriate)</a:t>
            </a:r>
          </a:p>
          <a:p>
            <a:pPr marL="177800" lvl="0" indent="-177800">
              <a:spcBef>
                <a:spcPts val="600"/>
              </a:spcBef>
              <a:buFont typeface="Arial" panose="020B0604020202020204" pitchFamily="34" charset="0"/>
              <a:buChar char="•"/>
            </a:pPr>
            <a:r>
              <a:rPr lang="en-AU" sz="1200" dirty="0">
                <a:solidFill>
                  <a:schemeClr val="tx1"/>
                </a:solidFill>
              </a:rPr>
              <a:t>information provided through a referral (L17 or professional referral)</a:t>
            </a:r>
          </a:p>
          <a:p>
            <a:pPr marL="177800" lvl="0" indent="-177800">
              <a:spcBef>
                <a:spcPts val="600"/>
              </a:spcBef>
              <a:buFont typeface="Arial" panose="020B0604020202020204" pitchFamily="34" charset="0"/>
              <a:buChar char="•"/>
            </a:pPr>
            <a:r>
              <a:rPr lang="en-AU" sz="1200" dirty="0">
                <a:solidFill>
                  <a:schemeClr val="tx1"/>
                </a:solidFill>
              </a:rPr>
              <a:t>history of previous contact with the Hubs (from the Hubs CRM)</a:t>
            </a:r>
          </a:p>
          <a:p>
            <a:pPr marL="177800" lvl="0" indent="-177800">
              <a:spcBef>
                <a:spcPts val="600"/>
              </a:spcBef>
              <a:buFont typeface="Arial" panose="020B0604020202020204" pitchFamily="34" charset="0"/>
              <a:buChar char="•"/>
            </a:pPr>
            <a:r>
              <a:rPr lang="en-AU" sz="1200" dirty="0">
                <a:solidFill>
                  <a:schemeClr val="tx1"/>
                </a:solidFill>
              </a:rPr>
              <a:t>discussion with another worker or professional (both within and external to the Hub)</a:t>
            </a:r>
          </a:p>
          <a:p>
            <a:pPr marL="177800" lvl="0" indent="-177800">
              <a:spcBef>
                <a:spcPts val="600"/>
              </a:spcBef>
              <a:buFont typeface="Arial" panose="020B0604020202020204" pitchFamily="34" charset="0"/>
              <a:buChar char="•"/>
            </a:pPr>
            <a:r>
              <a:rPr lang="en-AU" sz="1200" dirty="0">
                <a:solidFill>
                  <a:schemeClr val="tx1"/>
                </a:solidFill>
              </a:rPr>
              <a:t>direct request for information from another agency (e.g. maternal and child </a:t>
            </a:r>
            <a:r>
              <a:rPr lang="en-AU" sz="1200" dirty="0" smtClean="0">
                <a:solidFill>
                  <a:schemeClr val="tx1"/>
                </a:solidFill>
              </a:rPr>
              <a:t>health, information holders under the CYF Act)</a:t>
            </a:r>
            <a:endParaRPr lang="en-AU" sz="1200" dirty="0">
              <a:solidFill>
                <a:schemeClr val="tx1"/>
              </a:solidFill>
            </a:endParaRPr>
          </a:p>
          <a:p>
            <a:pPr marL="177800" lvl="0" indent="-177800">
              <a:spcBef>
                <a:spcPts val="600"/>
              </a:spcBef>
              <a:buFont typeface="Arial" panose="020B0604020202020204" pitchFamily="34" charset="0"/>
              <a:buChar char="•"/>
            </a:pPr>
            <a:r>
              <a:rPr lang="en-AU" sz="1200" dirty="0">
                <a:solidFill>
                  <a:schemeClr val="tx1"/>
                </a:solidFill>
              </a:rPr>
              <a:t>the Central Information Point (CIP).</a:t>
            </a:r>
          </a:p>
          <a:p>
            <a:endParaRPr lang="en-AU" sz="1200" dirty="0"/>
          </a:p>
        </p:txBody>
      </p:sp>
      <p:sp>
        <p:nvSpPr>
          <p:cNvPr id="4" name="Slide Number Placeholder 3"/>
          <p:cNvSpPr>
            <a:spLocks noGrp="1"/>
          </p:cNvSpPr>
          <p:nvPr>
            <p:ph type="sldNum" idx="12"/>
          </p:nvPr>
        </p:nvSpPr>
        <p:spPr>
          <a:xfrm>
            <a:off x="7839240" y="6455224"/>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29</a:t>
            </a:fld>
            <a:endParaRPr lang="en-US" sz="1000" dirty="0">
              <a:solidFill>
                <a:srgbClr val="000000"/>
              </a:solidFill>
              <a:latin typeface="Trebuchet MS"/>
              <a:ea typeface="Trebuchet MS"/>
              <a:cs typeface="Trebuchet MS"/>
              <a:sym typeface="Trebuchet MS"/>
            </a:endParaRPr>
          </a:p>
        </p:txBody>
      </p:sp>
      <p:pic>
        <p:nvPicPr>
          <p:cNvPr id="5122" name="Picture 2" descr="https://d30y9cdsu7xlg0.cloudfront.net/png/980932-200.png">
            <a:hlinkClick r:id="rId3" tooltip="Give Priority"/>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799" y="331607"/>
            <a:ext cx="535213" cy="4940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4741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Shape 182"/>
          <p:cNvSpPr/>
          <p:nvPr/>
        </p:nvSpPr>
        <p:spPr>
          <a:xfrm>
            <a:off x="258966" y="296850"/>
            <a:ext cx="9322037" cy="553966"/>
          </a:xfrm>
          <a:prstGeom prst="rect">
            <a:avLst/>
          </a:prstGeom>
          <a:ln w="12700">
            <a:miter lim="400000"/>
          </a:ln>
          <a:extLst>
            <a:ext uri="{C572A759-6A51-4108-AA02-DFA0A04FC94B}">
              <ma14:wrappingTextBoxFlag xmlns:ma14="http://schemas.microsoft.com/office/mac/drawingml/2011/main" xmlns="" val="1"/>
            </a:ext>
          </a:extLst>
        </p:spPr>
        <p:txBody>
          <a:bodyPr wrap="square" lIns="91424" tIns="91424" rIns="91424" bIns="91424" anchor="ctr">
            <a:spAutoFit/>
          </a:bodyPr>
          <a:lstStyle>
            <a:lvl1pPr>
              <a:defRPr sz="2800">
                <a:solidFill>
                  <a:srgbClr val="AF272F"/>
                </a:solidFill>
                <a:latin typeface="Trebuchet MS"/>
                <a:ea typeface="Trebuchet MS"/>
                <a:cs typeface="Trebuchet MS"/>
                <a:sym typeface="Trebuchet MS"/>
              </a:defRPr>
            </a:lvl1pPr>
          </a:lstStyle>
          <a:p>
            <a:r>
              <a:rPr lang="en-AU" sz="2400" kern="1200" dirty="0" smtClean="0"/>
              <a:t>FSV and Hubs</a:t>
            </a:r>
            <a:endParaRPr sz="2400" kern="1200" dirty="0"/>
          </a:p>
        </p:txBody>
      </p:sp>
      <p:sp>
        <p:nvSpPr>
          <p:cNvPr id="2" name="Rectangle 1"/>
          <p:cNvSpPr/>
          <p:nvPr/>
        </p:nvSpPr>
        <p:spPr>
          <a:xfrm>
            <a:off x="258965" y="1268760"/>
            <a:ext cx="9322037" cy="108012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600" kern="1200" dirty="0" smtClean="0">
                <a:solidFill>
                  <a:srgbClr val="960000"/>
                </a:solidFill>
                <a:latin typeface="Trebuchet MS" panose="020B0603020202020204" pitchFamily="34" charset="0"/>
              </a:rPr>
              <a:t>227 Recommendations of the Royal Commission Accepted</a:t>
            </a:r>
          </a:p>
          <a:p>
            <a:r>
              <a:rPr lang="en-AU" sz="1600" kern="1200" dirty="0" smtClean="0">
                <a:solidFill>
                  <a:srgbClr val="960000"/>
                </a:solidFill>
                <a:latin typeface="Trebuchet MS" panose="020B0603020202020204" pitchFamily="34" charset="0"/>
              </a:rPr>
              <a:t>   </a:t>
            </a:r>
            <a:endParaRPr lang="en-AU" sz="1600" kern="1200" dirty="0">
              <a:solidFill>
                <a:srgbClr val="960000"/>
              </a:solidFill>
              <a:latin typeface="Trebuchet MS" panose="020B0603020202020204" pitchFamily="34" charset="0"/>
            </a:endParaRPr>
          </a:p>
          <a:p>
            <a:pPr algn="ctr"/>
            <a:endParaRPr lang="en-AU" sz="1600" kern="1200" dirty="0">
              <a:solidFill>
                <a:srgbClr val="C00000"/>
              </a:solidFill>
              <a:latin typeface="Trebuchet MS" panose="020B0603020202020204" pitchFamily="34" charset="0"/>
            </a:endParaRPr>
          </a:p>
        </p:txBody>
      </p:sp>
      <p:sp>
        <p:nvSpPr>
          <p:cNvPr id="7" name="Rectangle 6"/>
          <p:cNvSpPr/>
          <p:nvPr/>
        </p:nvSpPr>
        <p:spPr>
          <a:xfrm>
            <a:off x="258967" y="2060848"/>
            <a:ext cx="7252483" cy="352839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93763" indent="-355600">
              <a:lnSpc>
                <a:spcPct val="120000"/>
              </a:lnSpc>
              <a:spcBef>
                <a:spcPts val="600"/>
              </a:spcBef>
              <a:spcAft>
                <a:spcPts val="600"/>
              </a:spcAft>
              <a:buSzPct val="100000"/>
              <a:buFont typeface="Symbol"/>
              <a:buChar char=""/>
            </a:pPr>
            <a:r>
              <a:rPr lang="en-AU" i="1" dirty="0">
                <a:solidFill>
                  <a:srgbClr val="000000"/>
                </a:solidFill>
                <a:latin typeface="Trebuchet MS" panose="020B0603020202020204" pitchFamily="34" charset="0"/>
                <a:ea typeface="Calibri"/>
                <a:cs typeface="Times New Roman"/>
              </a:rPr>
              <a:t>Ending Family Violence: Victoria’s Plan for Change </a:t>
            </a:r>
            <a:r>
              <a:rPr lang="en-AU" dirty="0">
                <a:solidFill>
                  <a:srgbClr val="000000"/>
                </a:solidFill>
                <a:latin typeface="Trebuchet MS" panose="020B0603020202020204" pitchFamily="34" charset="0"/>
                <a:ea typeface="Calibri"/>
                <a:cs typeface="Times New Roman"/>
              </a:rPr>
              <a:t>(November 2016) </a:t>
            </a:r>
            <a:r>
              <a:rPr lang="en-AU" dirty="0" smtClean="0">
                <a:solidFill>
                  <a:srgbClr val="000000"/>
                </a:solidFill>
                <a:latin typeface="Trebuchet MS" panose="020B0603020202020204" pitchFamily="34" charset="0"/>
                <a:ea typeface="Calibri"/>
                <a:cs typeface="Times New Roman"/>
              </a:rPr>
              <a:t>committed </a:t>
            </a:r>
            <a:r>
              <a:rPr lang="en-AU" dirty="0">
                <a:solidFill>
                  <a:srgbClr val="000000"/>
                </a:solidFill>
                <a:latin typeface="Trebuchet MS" panose="020B0603020202020204" pitchFamily="34" charset="0"/>
                <a:ea typeface="Calibri"/>
                <a:cs typeface="Times New Roman"/>
              </a:rPr>
              <a:t>to establishing Support and Safety Hubs.</a:t>
            </a:r>
          </a:p>
          <a:p>
            <a:pPr marL="893763" indent="-355600">
              <a:lnSpc>
                <a:spcPct val="120000"/>
              </a:lnSpc>
              <a:spcBef>
                <a:spcPts val="600"/>
              </a:spcBef>
              <a:spcAft>
                <a:spcPts val="600"/>
              </a:spcAft>
              <a:buSzPct val="100000"/>
              <a:buFont typeface="Symbol"/>
              <a:buChar char=""/>
            </a:pPr>
            <a:r>
              <a:rPr lang="en-AU" dirty="0" smtClean="0">
                <a:solidFill>
                  <a:srgbClr val="000000"/>
                </a:solidFill>
                <a:latin typeface="Trebuchet MS" panose="020B0603020202020204" pitchFamily="34" charset="0"/>
                <a:ea typeface="Calibri"/>
                <a:cs typeface="Times New Roman"/>
              </a:rPr>
              <a:t>The </a:t>
            </a:r>
            <a:r>
              <a:rPr lang="en-AU" dirty="0">
                <a:solidFill>
                  <a:srgbClr val="000000"/>
                </a:solidFill>
                <a:latin typeface="Trebuchet MS" panose="020B0603020202020204" pitchFamily="34" charset="0"/>
                <a:ea typeface="Calibri"/>
                <a:cs typeface="Times New Roman"/>
              </a:rPr>
              <a:t>2017-18 State Budget allocated $448.1 million over four years for the establishment of the Hubs, </a:t>
            </a:r>
            <a:r>
              <a:rPr lang="en-AU" dirty="0">
                <a:solidFill>
                  <a:schemeClr val="tx1"/>
                </a:solidFill>
                <a:latin typeface="Trebuchet MS" panose="020B0603020202020204" pitchFamily="34" charset="0"/>
                <a:ea typeface="Calibri"/>
                <a:cs typeface="Times New Roman"/>
              </a:rPr>
              <a:t>including a physical site in each of the 17 DHHS areas across the </a:t>
            </a:r>
            <a:r>
              <a:rPr lang="en-AU" dirty="0" smtClean="0">
                <a:solidFill>
                  <a:schemeClr val="tx1"/>
                </a:solidFill>
                <a:latin typeface="Trebuchet MS" panose="020B0603020202020204" pitchFamily="34" charset="0"/>
                <a:ea typeface="Calibri"/>
                <a:cs typeface="Times New Roman"/>
              </a:rPr>
              <a:t>state </a:t>
            </a:r>
            <a:r>
              <a:rPr lang="en-AU" dirty="0">
                <a:solidFill>
                  <a:schemeClr val="tx1"/>
                </a:solidFill>
                <a:latin typeface="Trebuchet MS" panose="020B0603020202020204" pitchFamily="34" charset="0"/>
                <a:ea typeface="Calibri"/>
                <a:cs typeface="Times New Roman"/>
              </a:rPr>
              <a:t>by 2021. </a:t>
            </a:r>
            <a:r>
              <a:rPr lang="en-AU" dirty="0" smtClean="0">
                <a:solidFill>
                  <a:schemeClr val="tx1"/>
                </a:solidFill>
                <a:latin typeface="Trebuchet MS" panose="020B0603020202020204" pitchFamily="34" charset="0"/>
                <a:ea typeface="Calibri"/>
                <a:cs typeface="Times New Roman"/>
              </a:rPr>
              <a:t>This is part of a $1.9 billion investment in 2017-18 budget and in addition to an investment of $572 million in the </a:t>
            </a:r>
            <a:br>
              <a:rPr lang="en-AU" dirty="0" smtClean="0">
                <a:solidFill>
                  <a:schemeClr val="tx1"/>
                </a:solidFill>
                <a:latin typeface="Trebuchet MS" panose="020B0603020202020204" pitchFamily="34" charset="0"/>
                <a:ea typeface="Calibri"/>
                <a:cs typeface="Times New Roman"/>
              </a:rPr>
            </a:br>
            <a:r>
              <a:rPr lang="en-AU" dirty="0" smtClean="0">
                <a:solidFill>
                  <a:schemeClr val="tx1"/>
                </a:solidFill>
                <a:latin typeface="Trebuchet MS" panose="020B0603020202020204" pitchFamily="34" charset="0"/>
                <a:ea typeface="Calibri"/>
                <a:cs typeface="Times New Roman"/>
              </a:rPr>
              <a:t>2016-17 budget across the reforms. </a:t>
            </a:r>
            <a:endParaRPr lang="en-AU" dirty="0">
              <a:solidFill>
                <a:schemeClr val="tx1"/>
              </a:solidFill>
              <a:latin typeface="Trebuchet MS" panose="020B0603020202020204" pitchFamily="34" charset="0"/>
              <a:ea typeface="Calibri"/>
              <a:cs typeface="Times New Roman"/>
            </a:endParaRPr>
          </a:p>
          <a:p>
            <a:pPr marL="893763" indent="-355600">
              <a:lnSpc>
                <a:spcPct val="120000"/>
              </a:lnSpc>
              <a:spcBef>
                <a:spcPts val="600"/>
              </a:spcBef>
              <a:spcAft>
                <a:spcPts val="600"/>
              </a:spcAft>
              <a:buSzPct val="100000"/>
              <a:buFont typeface="Symbol"/>
              <a:buChar char=""/>
            </a:pPr>
            <a:r>
              <a:rPr lang="en-AU" dirty="0" smtClean="0">
                <a:solidFill>
                  <a:srgbClr val="000000"/>
                </a:solidFill>
                <a:latin typeface="Trebuchet MS" panose="020B0603020202020204" pitchFamily="34" charset="0"/>
                <a:ea typeface="Calibri"/>
                <a:cs typeface="Times New Roman"/>
              </a:rPr>
              <a:t>A </a:t>
            </a:r>
            <a:r>
              <a:rPr lang="en-AU" dirty="0">
                <a:solidFill>
                  <a:srgbClr val="000000"/>
                </a:solidFill>
                <a:latin typeface="Trebuchet MS" panose="020B0603020202020204" pitchFamily="34" charset="0"/>
                <a:ea typeface="Calibri"/>
                <a:cs typeface="Times New Roman"/>
              </a:rPr>
              <a:t>new agency, Family Safety Victoria, was set up on 1 July 2017. It is dedicated to leading the establishment of the Hubs as well as other key reforms.</a:t>
            </a:r>
          </a:p>
          <a:p>
            <a:pPr marL="893763" indent="-355600">
              <a:lnSpc>
                <a:spcPct val="120000"/>
              </a:lnSpc>
              <a:spcBef>
                <a:spcPts val="600"/>
              </a:spcBef>
              <a:spcAft>
                <a:spcPts val="600"/>
              </a:spcAft>
              <a:buSzPct val="100000"/>
              <a:buFont typeface="Symbol"/>
              <a:buChar char=""/>
            </a:pPr>
            <a:r>
              <a:rPr lang="en-AU" i="1" dirty="0" smtClean="0">
                <a:solidFill>
                  <a:srgbClr val="000000"/>
                </a:solidFill>
                <a:latin typeface="Trebuchet MS" panose="020B0603020202020204" pitchFamily="34" charset="0"/>
                <a:ea typeface="Calibri"/>
                <a:cs typeface="Times New Roman"/>
              </a:rPr>
              <a:t>Support </a:t>
            </a:r>
            <a:r>
              <a:rPr lang="en-AU" i="1" dirty="0">
                <a:solidFill>
                  <a:srgbClr val="000000"/>
                </a:solidFill>
                <a:latin typeface="Trebuchet MS" panose="020B0603020202020204" pitchFamily="34" charset="0"/>
                <a:ea typeface="Calibri"/>
                <a:cs typeface="Times New Roman"/>
              </a:rPr>
              <a:t>and Safety Hubs: Statewide Concept </a:t>
            </a:r>
            <a:r>
              <a:rPr lang="en-AU" dirty="0">
                <a:solidFill>
                  <a:srgbClr val="000000"/>
                </a:solidFill>
                <a:latin typeface="Trebuchet MS" panose="020B0603020202020204" pitchFamily="34" charset="0"/>
                <a:ea typeface="Calibri"/>
                <a:cs typeface="Times New Roman"/>
              </a:rPr>
              <a:t>was released on 5 July 2017. </a:t>
            </a:r>
            <a:r>
              <a:rPr lang="en-AU" dirty="0" smtClean="0">
                <a:solidFill>
                  <a:srgbClr val="000000"/>
                </a:solidFill>
                <a:latin typeface="Trebuchet MS" panose="020B0603020202020204" pitchFamily="34" charset="0"/>
                <a:ea typeface="Calibri"/>
                <a:cs typeface="Times New Roman"/>
              </a:rPr>
              <a:t/>
            </a:r>
            <a:br>
              <a:rPr lang="en-AU" dirty="0" smtClean="0">
                <a:solidFill>
                  <a:srgbClr val="000000"/>
                </a:solidFill>
                <a:latin typeface="Trebuchet MS" panose="020B0603020202020204" pitchFamily="34" charset="0"/>
                <a:ea typeface="Calibri"/>
                <a:cs typeface="Times New Roman"/>
              </a:rPr>
            </a:br>
            <a:r>
              <a:rPr lang="en-AU" dirty="0" smtClean="0">
                <a:solidFill>
                  <a:srgbClr val="000000"/>
                </a:solidFill>
                <a:latin typeface="Trebuchet MS" panose="020B0603020202020204" pitchFamily="34" charset="0"/>
                <a:ea typeface="Calibri"/>
                <a:cs typeface="Times New Roman"/>
              </a:rPr>
              <a:t>It </a:t>
            </a:r>
            <a:r>
              <a:rPr lang="en-AU" dirty="0">
                <a:solidFill>
                  <a:srgbClr val="000000"/>
                </a:solidFill>
                <a:latin typeface="Trebuchet MS" panose="020B0603020202020204" pitchFamily="34" charset="0"/>
                <a:ea typeface="Calibri"/>
                <a:cs typeface="Times New Roman"/>
              </a:rPr>
              <a:t>describes </a:t>
            </a:r>
            <a:r>
              <a:rPr lang="en-AU" dirty="0" smtClean="0">
                <a:solidFill>
                  <a:srgbClr val="000000"/>
                </a:solidFill>
                <a:latin typeface="Trebuchet MS" panose="020B0603020202020204" pitchFamily="34" charset="0"/>
                <a:ea typeface="Calibri"/>
                <a:cs typeface="Times New Roman"/>
              </a:rPr>
              <a:t>the long-term plan, </a:t>
            </a:r>
            <a:r>
              <a:rPr lang="en-AU" dirty="0">
                <a:solidFill>
                  <a:srgbClr val="000000"/>
                </a:solidFill>
                <a:latin typeface="Trebuchet MS" panose="020B0603020202020204" pitchFamily="34" charset="0"/>
                <a:ea typeface="Calibri"/>
                <a:cs typeface="Times New Roman"/>
              </a:rPr>
              <a:t>intent and purpose of the Hubs, sets out government’s approach and outlines the principles for the </a:t>
            </a:r>
            <a:r>
              <a:rPr lang="en-AU" dirty="0" smtClean="0">
                <a:solidFill>
                  <a:srgbClr val="000000"/>
                </a:solidFill>
                <a:latin typeface="Trebuchet MS" panose="020B0603020202020204" pitchFamily="34" charset="0"/>
                <a:ea typeface="Calibri"/>
                <a:cs typeface="Times New Roman"/>
              </a:rPr>
              <a:t>design.</a:t>
            </a:r>
            <a:endParaRPr lang="en-AU" sz="1568" i="1" kern="1200" dirty="0" smtClean="0">
              <a:solidFill>
                <a:srgbClr val="000000"/>
              </a:solidFill>
              <a:latin typeface="Trebuchet MS" panose="020B0603020202020204" pitchFamily="34" charset="0"/>
              <a:sym typeface="Calibri"/>
            </a:endParaRPr>
          </a:p>
        </p:txBody>
      </p:sp>
      <p:sp>
        <p:nvSpPr>
          <p:cNvPr id="6" name="Slide Number Placeholder 3"/>
          <p:cNvSpPr>
            <a:spLocks noGrp="1"/>
          </p:cNvSpPr>
          <p:nvPr>
            <p:ph type="sldNum" idx="12"/>
          </p:nvPr>
        </p:nvSpPr>
        <p:spPr>
          <a:xfrm>
            <a:off x="7761314" y="6400800"/>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3</a:t>
            </a:fld>
            <a:endParaRPr lang="en-US" sz="1000" dirty="0">
              <a:latin typeface="Trebuchet MS"/>
              <a:ea typeface="Trebuchet MS"/>
              <a:cs typeface="Trebuchet MS"/>
              <a:sym typeface="Trebuchet MS"/>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4817" y="2592961"/>
            <a:ext cx="2136184" cy="2669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2903525"/>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Assessment and Planning</a:t>
            </a:r>
            <a:endParaRPr lang="en-AU" dirty="0"/>
          </a:p>
        </p:txBody>
      </p:sp>
      <p:sp>
        <p:nvSpPr>
          <p:cNvPr id="3" name="Text Placeholder 2"/>
          <p:cNvSpPr>
            <a:spLocks noGrp="1"/>
          </p:cNvSpPr>
          <p:nvPr>
            <p:ph type="body" idx="1"/>
          </p:nvPr>
        </p:nvSpPr>
        <p:spPr>
          <a:xfrm>
            <a:off x="116957" y="1044577"/>
            <a:ext cx="9786031" cy="5526344"/>
          </a:xfrm>
        </p:spPr>
        <p:txBody>
          <a:bodyPr/>
          <a:lstStyle/>
          <a:p>
            <a:pPr marL="0" indent="0">
              <a:lnSpc>
                <a:spcPct val="114000"/>
              </a:lnSpc>
              <a:spcBef>
                <a:spcPts val="0"/>
              </a:spcBef>
            </a:pPr>
            <a:r>
              <a:rPr lang="en-AU" sz="1100" b="1" dirty="0"/>
              <a:t>Assessment </a:t>
            </a:r>
            <a:r>
              <a:rPr lang="en-AU" sz="1100" dirty="0"/>
              <a:t>will be built on the information gathered at screening and triage and further consider:</a:t>
            </a:r>
          </a:p>
          <a:p>
            <a:pPr marL="355600" lvl="0" indent="-177800">
              <a:lnSpc>
                <a:spcPct val="114000"/>
              </a:lnSpc>
              <a:spcBef>
                <a:spcPts val="0"/>
              </a:spcBef>
              <a:buFont typeface="Arial" panose="020B0604020202020204" pitchFamily="34" charset="0"/>
              <a:buChar char="•"/>
            </a:pPr>
            <a:r>
              <a:rPr lang="en-AU" sz="1100" dirty="0"/>
              <a:t>the risks </a:t>
            </a:r>
            <a:r>
              <a:rPr lang="en-AU" sz="1100" dirty="0">
                <a:solidFill>
                  <a:schemeClr val="tx1"/>
                </a:solidFill>
              </a:rPr>
              <a:t>and safety of the </a:t>
            </a:r>
            <a:r>
              <a:rPr lang="en-AU" sz="1100" dirty="0" smtClean="0">
                <a:solidFill>
                  <a:schemeClr val="tx1"/>
                </a:solidFill>
              </a:rPr>
              <a:t>person, child </a:t>
            </a:r>
            <a:r>
              <a:rPr lang="en-AU" sz="1100" dirty="0">
                <a:solidFill>
                  <a:schemeClr val="tx1"/>
                </a:solidFill>
              </a:rPr>
              <a:t>or family, including the risks posed by a perpetrator of family </a:t>
            </a:r>
            <a:r>
              <a:rPr lang="en-AU" sz="1100" dirty="0" smtClean="0">
                <a:solidFill>
                  <a:schemeClr val="tx1"/>
                </a:solidFill>
              </a:rPr>
              <a:t>violence, and the impact of cumulative harm on children</a:t>
            </a:r>
            <a:endParaRPr lang="en-AU" sz="1100" dirty="0">
              <a:solidFill>
                <a:schemeClr val="tx1"/>
              </a:solidFill>
            </a:endParaRPr>
          </a:p>
          <a:p>
            <a:pPr marL="355600" lvl="0" indent="-177800">
              <a:lnSpc>
                <a:spcPct val="114000"/>
              </a:lnSpc>
              <a:spcBef>
                <a:spcPts val="0"/>
              </a:spcBef>
              <a:buFont typeface="Arial" panose="020B0604020202020204" pitchFamily="34" charset="0"/>
              <a:buChar char="•"/>
            </a:pPr>
            <a:r>
              <a:rPr lang="en-AU" sz="1100" dirty="0">
                <a:solidFill>
                  <a:schemeClr val="tx1"/>
                </a:solidFill>
              </a:rPr>
              <a:t>the family and social context, which may include direct observation (for example of children and families in the home environment)</a:t>
            </a:r>
          </a:p>
          <a:p>
            <a:pPr marL="355600" lvl="0" indent="-177800">
              <a:lnSpc>
                <a:spcPct val="114000"/>
              </a:lnSpc>
              <a:spcBef>
                <a:spcPts val="0"/>
              </a:spcBef>
              <a:buFont typeface="Arial" panose="020B0604020202020204" pitchFamily="34" charset="0"/>
              <a:buChar char="•"/>
            </a:pPr>
            <a:r>
              <a:rPr lang="en-AU" sz="1100" dirty="0">
                <a:solidFill>
                  <a:schemeClr val="tx1"/>
                </a:solidFill>
              </a:rPr>
              <a:t>the holistic range of needs, such as housing, legal and financial, </a:t>
            </a:r>
            <a:r>
              <a:rPr lang="en-AU" sz="1100" dirty="0" smtClean="0">
                <a:solidFill>
                  <a:schemeClr val="tx1"/>
                </a:solidFill>
              </a:rPr>
              <a:t>education and health, </a:t>
            </a:r>
            <a:r>
              <a:rPr lang="en-AU" sz="1100" dirty="0">
                <a:solidFill>
                  <a:schemeClr val="tx1"/>
                </a:solidFill>
              </a:rPr>
              <a:t>including those appropriate to a child’s age and development and need for stability</a:t>
            </a:r>
          </a:p>
          <a:p>
            <a:pPr marL="355600" lvl="0" indent="-177800">
              <a:lnSpc>
                <a:spcPct val="114000"/>
              </a:lnSpc>
              <a:spcBef>
                <a:spcPts val="0"/>
              </a:spcBef>
              <a:buFont typeface="Arial" panose="020B0604020202020204" pitchFamily="34" charset="0"/>
              <a:buChar char="•"/>
            </a:pPr>
            <a:r>
              <a:rPr lang="en-AU" sz="1100" dirty="0">
                <a:solidFill>
                  <a:schemeClr val="tx1"/>
                </a:solidFill>
              </a:rPr>
              <a:t>the person or family’s </a:t>
            </a:r>
            <a:r>
              <a:rPr lang="en-AU" sz="1100" dirty="0" smtClean="0">
                <a:solidFill>
                  <a:schemeClr val="tx1"/>
                </a:solidFill>
              </a:rPr>
              <a:t>strengths</a:t>
            </a:r>
            <a:endParaRPr lang="en-AU" sz="1100" dirty="0">
              <a:solidFill>
                <a:schemeClr val="tx1"/>
              </a:solidFill>
            </a:endParaRPr>
          </a:p>
          <a:p>
            <a:pPr marL="355600" lvl="0" indent="-177800">
              <a:lnSpc>
                <a:spcPct val="114000"/>
              </a:lnSpc>
              <a:spcBef>
                <a:spcPts val="0"/>
              </a:spcBef>
              <a:buFont typeface="Arial" panose="020B0604020202020204" pitchFamily="34" charset="0"/>
              <a:buChar char="•"/>
            </a:pPr>
            <a:r>
              <a:rPr lang="en-AU" sz="1100" dirty="0">
                <a:solidFill>
                  <a:schemeClr val="tx1"/>
                </a:solidFill>
              </a:rPr>
              <a:t>the goals and wishes of the person (where appropriate), </a:t>
            </a:r>
            <a:r>
              <a:rPr lang="en-AU" sz="1100" dirty="0" smtClean="0">
                <a:solidFill>
                  <a:schemeClr val="tx1"/>
                </a:solidFill>
              </a:rPr>
              <a:t>the child’s best interests, or the person’s </a:t>
            </a:r>
            <a:r>
              <a:rPr lang="en-AU" sz="1100" dirty="0">
                <a:solidFill>
                  <a:schemeClr val="tx1"/>
                </a:solidFill>
              </a:rPr>
              <a:t>motivation and readiness for change (for perpetrators)</a:t>
            </a:r>
          </a:p>
          <a:p>
            <a:pPr marL="355600" lvl="0" indent="-177800">
              <a:lnSpc>
                <a:spcPct val="114000"/>
              </a:lnSpc>
              <a:spcBef>
                <a:spcPts val="0"/>
              </a:spcBef>
              <a:buFont typeface="Arial" panose="020B0604020202020204" pitchFamily="34" charset="0"/>
              <a:buChar char="•"/>
            </a:pPr>
            <a:r>
              <a:rPr lang="en-AU" sz="1100" dirty="0">
                <a:solidFill>
                  <a:schemeClr val="tx1"/>
                </a:solidFill>
              </a:rPr>
              <a:t>the services and supports that have been or are being provided, across universal and specialist services</a:t>
            </a:r>
          </a:p>
          <a:p>
            <a:pPr marL="0" indent="0">
              <a:lnSpc>
                <a:spcPct val="114000"/>
              </a:lnSpc>
              <a:spcBef>
                <a:spcPts val="0"/>
              </a:spcBef>
            </a:pPr>
            <a:r>
              <a:rPr lang="en-AU" sz="1100" dirty="0" smtClean="0">
                <a:solidFill>
                  <a:schemeClr val="tx1"/>
                </a:solidFill>
              </a:rPr>
              <a:t>Hub</a:t>
            </a:r>
            <a:r>
              <a:rPr lang="en-AU" sz="1100" dirty="0">
                <a:solidFill>
                  <a:schemeClr val="tx1"/>
                </a:solidFill>
              </a:rPr>
              <a:t> workers will tailor their assessment approaches to the needs of the clients and where appropriate utilise the skills and knowledge of their Hub colleagues and other professionals and agencies through:</a:t>
            </a:r>
          </a:p>
          <a:p>
            <a:pPr marL="355600" lvl="0" indent="-177800">
              <a:lnSpc>
                <a:spcPct val="114000"/>
              </a:lnSpc>
              <a:spcBef>
                <a:spcPts val="0"/>
              </a:spcBef>
              <a:buFont typeface="Arial" panose="020B0604020202020204" pitchFamily="34" charset="0"/>
              <a:buChar char="•"/>
            </a:pPr>
            <a:r>
              <a:rPr lang="en-AU" sz="1100" dirty="0">
                <a:solidFill>
                  <a:schemeClr val="tx1"/>
                </a:solidFill>
              </a:rPr>
              <a:t>secondary consultation</a:t>
            </a:r>
          </a:p>
          <a:p>
            <a:pPr marL="355600" lvl="0" indent="-177800">
              <a:lnSpc>
                <a:spcPct val="114000"/>
              </a:lnSpc>
              <a:spcBef>
                <a:spcPts val="0"/>
              </a:spcBef>
              <a:buFont typeface="Arial" panose="020B0604020202020204" pitchFamily="34" charset="0"/>
              <a:buChar char="•"/>
            </a:pPr>
            <a:r>
              <a:rPr lang="en-AU" sz="1100" dirty="0">
                <a:solidFill>
                  <a:schemeClr val="tx1"/>
                </a:solidFill>
              </a:rPr>
              <a:t>joint assessment (e.g. through joint visits or appointments)</a:t>
            </a:r>
          </a:p>
          <a:p>
            <a:pPr marL="355600" lvl="0" indent="-177800">
              <a:lnSpc>
                <a:spcPct val="114000"/>
              </a:lnSpc>
              <a:spcBef>
                <a:spcPts val="0"/>
              </a:spcBef>
              <a:buFont typeface="Arial" panose="020B0604020202020204" pitchFamily="34" charset="0"/>
              <a:buChar char="•"/>
            </a:pPr>
            <a:r>
              <a:rPr lang="en-AU" sz="1100" dirty="0">
                <a:solidFill>
                  <a:schemeClr val="tx1"/>
                </a:solidFill>
              </a:rPr>
              <a:t>coordination of information gathering (e.g. including requesting and receipt of a CIP report</a:t>
            </a:r>
            <a:r>
              <a:rPr lang="en-AU" sz="1100" dirty="0" smtClean="0">
                <a:solidFill>
                  <a:schemeClr val="tx1"/>
                </a:solidFill>
              </a:rPr>
              <a:t>) and seeking information from core services to help formulate risk and needs assessment</a:t>
            </a:r>
            <a:endParaRPr lang="en-AU" sz="1100" dirty="0">
              <a:solidFill>
                <a:schemeClr val="tx1"/>
              </a:solidFill>
            </a:endParaRPr>
          </a:p>
          <a:p>
            <a:pPr marL="355600" lvl="0" indent="-177800">
              <a:lnSpc>
                <a:spcPct val="114000"/>
              </a:lnSpc>
              <a:spcBef>
                <a:spcPts val="0"/>
              </a:spcBef>
              <a:buFont typeface="Arial" panose="020B0604020202020204" pitchFamily="34" charset="0"/>
              <a:buChar char="•"/>
            </a:pPr>
            <a:r>
              <a:rPr lang="en-AU" sz="1100" dirty="0">
                <a:solidFill>
                  <a:schemeClr val="tx1"/>
                </a:solidFill>
              </a:rPr>
              <a:t>multi-disciplinary analysis and assessment (e.g. through a case discussion or meeting</a:t>
            </a:r>
            <a:r>
              <a:rPr lang="en-AU" sz="1100" dirty="0" smtClean="0">
                <a:solidFill>
                  <a:schemeClr val="tx1"/>
                </a:solidFill>
              </a:rPr>
              <a:t>)</a:t>
            </a:r>
          </a:p>
          <a:p>
            <a:pPr marL="355600" lvl="0" indent="-177800">
              <a:lnSpc>
                <a:spcPct val="114000"/>
              </a:lnSpc>
              <a:spcBef>
                <a:spcPts val="0"/>
              </a:spcBef>
              <a:buFont typeface="Arial" panose="020B0604020202020204" pitchFamily="34" charset="0"/>
              <a:buChar char="•"/>
            </a:pPr>
            <a:r>
              <a:rPr lang="en-AU" sz="1100" dirty="0" smtClean="0">
                <a:solidFill>
                  <a:schemeClr val="tx1"/>
                </a:solidFill>
              </a:rPr>
              <a:t>use of assessment tools and frameworks, including the interim common risk assessment tool (ICRAT) and application of the Best Interests Case Practice Model</a:t>
            </a:r>
          </a:p>
          <a:p>
            <a:pPr>
              <a:lnSpc>
                <a:spcPct val="114000"/>
              </a:lnSpc>
              <a:spcBef>
                <a:spcPts val="0"/>
              </a:spcBef>
            </a:pPr>
            <a:r>
              <a:rPr lang="en-AU" sz="1100" dirty="0" smtClean="0">
                <a:solidFill>
                  <a:schemeClr val="tx1"/>
                </a:solidFill>
              </a:rPr>
              <a:t>Initial </a:t>
            </a:r>
            <a:r>
              <a:rPr lang="en-AU" sz="1100" b="1" dirty="0">
                <a:solidFill>
                  <a:schemeClr val="tx1"/>
                </a:solidFill>
              </a:rPr>
              <a:t>planning</a:t>
            </a:r>
            <a:r>
              <a:rPr lang="en-AU" sz="1100" dirty="0">
                <a:solidFill>
                  <a:schemeClr val="tx1"/>
                </a:solidFill>
              </a:rPr>
              <a:t> for clients will </a:t>
            </a:r>
            <a:r>
              <a:rPr lang="en-AU" sz="1100" dirty="0" smtClean="0">
                <a:solidFill>
                  <a:schemeClr val="tx1"/>
                </a:solidFill>
              </a:rPr>
              <a:t>identify:</a:t>
            </a:r>
            <a:endParaRPr lang="en-AU" sz="1100" dirty="0">
              <a:solidFill>
                <a:schemeClr val="tx1"/>
              </a:solidFill>
            </a:endParaRPr>
          </a:p>
          <a:p>
            <a:pPr marL="355600" lvl="0" indent="-177800">
              <a:lnSpc>
                <a:spcPct val="114000"/>
              </a:lnSpc>
              <a:spcBef>
                <a:spcPts val="0"/>
              </a:spcBef>
              <a:buFont typeface="Arial" panose="020B0604020202020204" pitchFamily="34" charset="0"/>
              <a:buChar char="•"/>
            </a:pPr>
            <a:r>
              <a:rPr lang="en-AU" sz="1100" dirty="0">
                <a:solidFill>
                  <a:schemeClr val="tx1"/>
                </a:solidFill>
              </a:rPr>
              <a:t>the presenting issue, risk or need </a:t>
            </a:r>
            <a:r>
              <a:rPr lang="en-AU" sz="1100" dirty="0" smtClean="0">
                <a:solidFill>
                  <a:schemeClr val="tx1"/>
                </a:solidFill>
              </a:rPr>
              <a:t>to </a:t>
            </a:r>
            <a:r>
              <a:rPr lang="en-AU" sz="1100" dirty="0">
                <a:solidFill>
                  <a:schemeClr val="tx1"/>
                </a:solidFill>
              </a:rPr>
              <a:t>be addressed</a:t>
            </a:r>
          </a:p>
          <a:p>
            <a:pPr marL="355600" lvl="0" indent="-177800">
              <a:lnSpc>
                <a:spcPct val="114000"/>
              </a:lnSpc>
              <a:spcBef>
                <a:spcPts val="0"/>
              </a:spcBef>
              <a:buFont typeface="Arial" panose="020B0604020202020204" pitchFamily="34" charset="0"/>
              <a:buChar char="•"/>
            </a:pPr>
            <a:r>
              <a:rPr lang="en-AU" sz="1100" dirty="0">
                <a:solidFill>
                  <a:schemeClr val="tx1"/>
                </a:solidFill>
              </a:rPr>
              <a:t>the proposed type of service(s), support(s</a:t>
            </a:r>
            <a:r>
              <a:rPr lang="en-AU" sz="1100" dirty="0"/>
              <a:t>) or action(s) to be implemented to address the identified issue, risk or need, </a:t>
            </a:r>
            <a:r>
              <a:rPr lang="en-AU" sz="1100" dirty="0" smtClean="0"/>
              <a:t>including </a:t>
            </a:r>
            <a:r>
              <a:rPr lang="en-AU" sz="1100" dirty="0"/>
              <a:t>need for any case coordination/management </a:t>
            </a:r>
          </a:p>
          <a:p>
            <a:pPr marL="355600" lvl="0" indent="-177800">
              <a:lnSpc>
                <a:spcPct val="114000"/>
              </a:lnSpc>
              <a:spcBef>
                <a:spcPts val="0"/>
              </a:spcBef>
              <a:buFont typeface="Arial" panose="020B0604020202020204" pitchFamily="34" charset="0"/>
              <a:buChar char="•"/>
            </a:pPr>
            <a:r>
              <a:rPr lang="en-AU" sz="1100" dirty="0"/>
              <a:t>the anticipated intensity of service response required to meet the need or address the issue</a:t>
            </a:r>
          </a:p>
          <a:p>
            <a:pPr marL="355600" lvl="0" indent="-177800">
              <a:lnSpc>
                <a:spcPct val="114000"/>
              </a:lnSpc>
              <a:spcBef>
                <a:spcPts val="0"/>
              </a:spcBef>
              <a:buFont typeface="Arial" panose="020B0604020202020204" pitchFamily="34" charset="0"/>
              <a:buChar char="•"/>
            </a:pPr>
            <a:r>
              <a:rPr lang="en-AU" sz="1100" dirty="0"/>
              <a:t>the priority of provision of service response and identification of any critical risks should this response be unable to be provided within an identified timeframe.</a:t>
            </a:r>
          </a:p>
          <a:p>
            <a:pPr>
              <a:lnSpc>
                <a:spcPct val="114000"/>
              </a:lnSpc>
              <a:spcBef>
                <a:spcPts val="0"/>
              </a:spcBef>
            </a:pPr>
            <a:r>
              <a:rPr lang="en-AU" sz="1100" dirty="0"/>
              <a:t>This information will be used to </a:t>
            </a:r>
            <a:r>
              <a:rPr lang="en-AU" sz="1100" b="1" dirty="0"/>
              <a:t>allocate</a:t>
            </a:r>
            <a:r>
              <a:rPr lang="en-AU" sz="1100" dirty="0"/>
              <a:t>, </a:t>
            </a:r>
            <a:r>
              <a:rPr lang="en-AU" sz="1100" b="1" dirty="0"/>
              <a:t>provide </a:t>
            </a:r>
            <a:r>
              <a:rPr lang="en-AU" sz="1100" dirty="0"/>
              <a:t>or </a:t>
            </a:r>
            <a:r>
              <a:rPr lang="en-AU" sz="1100" b="1" dirty="0" smtClean="0"/>
              <a:t>refer </a:t>
            </a:r>
            <a:r>
              <a:rPr lang="en-AU" sz="1100" dirty="0" smtClean="0"/>
              <a:t>women, children and men </a:t>
            </a:r>
            <a:r>
              <a:rPr lang="en-AU" sz="1100" dirty="0"/>
              <a:t>to a service </a:t>
            </a:r>
            <a:r>
              <a:rPr lang="en-AU" sz="1100" dirty="0" smtClean="0"/>
              <a:t>response and will help form the basis for </a:t>
            </a:r>
            <a:br>
              <a:rPr lang="en-AU" sz="1100" dirty="0" smtClean="0"/>
            </a:br>
            <a:r>
              <a:rPr lang="en-AU" sz="1100" dirty="0" smtClean="0"/>
              <a:t>more detailed and comprehensive assessment and case planning to be undertaken by core or broader services.</a:t>
            </a:r>
            <a:endParaRPr lang="en-AU" sz="1100" b="1" dirty="0">
              <a:solidFill>
                <a:srgbClr val="FF0000"/>
              </a:solidFill>
            </a:endParaRPr>
          </a:p>
        </p:txBody>
      </p:sp>
      <p:sp>
        <p:nvSpPr>
          <p:cNvPr id="4" name="Slide Number Placeholder 3"/>
          <p:cNvSpPr>
            <a:spLocks noGrp="1"/>
          </p:cNvSpPr>
          <p:nvPr>
            <p:ph type="sldNum" idx="12"/>
          </p:nvPr>
        </p:nvSpPr>
        <p:spPr>
          <a:xfrm>
            <a:off x="7839240" y="6404984"/>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30</a:t>
            </a:fld>
            <a:endParaRPr lang="en-US" sz="1000" dirty="0">
              <a:solidFill>
                <a:srgbClr val="000000"/>
              </a:solidFill>
              <a:latin typeface="Trebuchet MS"/>
              <a:ea typeface="Trebuchet MS"/>
              <a:cs typeface="Trebuchet MS"/>
              <a:sym typeface="Trebuchet MS"/>
            </a:endParaRPr>
          </a:p>
        </p:txBody>
      </p:sp>
      <p:pic>
        <p:nvPicPr>
          <p:cNvPr id="4100" name="Picture 4" descr="https://d30y9cdsu7xlg0.cloudfront.net/png/43533-200.png">
            <a:hlinkClick r:id="rId3" tooltip="Search"/>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679" y="341643"/>
            <a:ext cx="579891" cy="535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200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Connecting people to the right services</a:t>
            </a:r>
            <a:endParaRPr lang="en-AU" dirty="0"/>
          </a:p>
        </p:txBody>
      </p:sp>
      <p:sp>
        <p:nvSpPr>
          <p:cNvPr id="3" name="Text Placeholder 2"/>
          <p:cNvSpPr>
            <a:spLocks noGrp="1"/>
          </p:cNvSpPr>
          <p:nvPr>
            <p:ph type="body" idx="1"/>
          </p:nvPr>
        </p:nvSpPr>
        <p:spPr>
          <a:xfrm>
            <a:off x="990600" y="1371600"/>
            <a:ext cx="8420100" cy="5013288"/>
          </a:xfrm>
        </p:spPr>
        <p:txBody>
          <a:bodyPr/>
          <a:lstStyle/>
          <a:p>
            <a:pPr marL="0" indent="0"/>
            <a:r>
              <a:rPr lang="en-AU" dirty="0"/>
              <a:t>The Hubs will prioritise and match services to meet the needs of people and families as identified through </a:t>
            </a:r>
            <a:r>
              <a:rPr lang="en-AU" dirty="0" smtClean="0"/>
              <a:t>screening, </a:t>
            </a:r>
            <a:r>
              <a:rPr lang="en-AU" dirty="0"/>
              <a:t>assessment and planning. </a:t>
            </a:r>
          </a:p>
          <a:p>
            <a:endParaRPr lang="en-AU" dirty="0" smtClean="0"/>
          </a:p>
          <a:p>
            <a:r>
              <a:rPr lang="en-AU" dirty="0" smtClean="0"/>
              <a:t>The </a:t>
            </a:r>
            <a:r>
              <a:rPr lang="en-AU" dirty="0"/>
              <a:t>Hubs will connect people to services by</a:t>
            </a:r>
            <a:r>
              <a:rPr lang="en-AU" dirty="0" smtClean="0"/>
              <a:t>:</a:t>
            </a:r>
          </a:p>
          <a:p>
            <a:endParaRPr lang="en-AU" dirty="0" smtClean="0"/>
          </a:p>
          <a:p>
            <a:endParaRPr lang="en-AU" dirty="0"/>
          </a:p>
          <a:p>
            <a:endParaRPr lang="en-AU" dirty="0"/>
          </a:p>
          <a:p>
            <a:endParaRPr lang="en-AU" dirty="0" smtClean="0"/>
          </a:p>
          <a:p>
            <a:endParaRPr lang="en-AU" dirty="0"/>
          </a:p>
          <a:p>
            <a:endParaRPr lang="en-AU" dirty="0" smtClean="0"/>
          </a:p>
          <a:p>
            <a:endParaRPr lang="en-AU" dirty="0"/>
          </a:p>
          <a:p>
            <a:endParaRPr lang="en-AU" dirty="0" smtClean="0"/>
          </a:p>
          <a:p>
            <a:endParaRPr lang="en-AU" dirty="0"/>
          </a:p>
          <a:p>
            <a:pPr lvl="0">
              <a:spcBef>
                <a:spcPts val="600"/>
              </a:spcBef>
              <a:buFont typeface="+mj-lt"/>
              <a:buAutoNum type="arabicPeriod"/>
            </a:pPr>
            <a:endParaRPr lang="en-AU" dirty="0"/>
          </a:p>
          <a:p>
            <a:endParaRPr lang="en-AU" b="1" dirty="0"/>
          </a:p>
        </p:txBody>
      </p:sp>
      <p:sp>
        <p:nvSpPr>
          <p:cNvPr id="4" name="Slide Number Placeholder 3"/>
          <p:cNvSpPr>
            <a:spLocks noGrp="1"/>
          </p:cNvSpPr>
          <p:nvPr>
            <p:ph type="sldNum" idx="12"/>
          </p:nvPr>
        </p:nvSpPr>
        <p:spPr>
          <a:xfrm>
            <a:off x="7850125" y="6384888"/>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31</a:t>
            </a:fld>
            <a:endParaRPr lang="en-US" sz="1000" dirty="0">
              <a:solidFill>
                <a:srgbClr val="000000"/>
              </a:solidFill>
              <a:latin typeface="Trebuchet MS"/>
              <a:ea typeface="Trebuchet MS"/>
              <a:cs typeface="Trebuchet MS"/>
              <a:sym typeface="Trebuchet MS"/>
            </a:endParaRPr>
          </a:p>
        </p:txBody>
      </p:sp>
      <p:pic>
        <p:nvPicPr>
          <p:cNvPr id="7" name="Picture 2" descr="https://d30y9cdsu7xlg0.cloudfront.net/png/1242077-200.png">
            <a:hlinkClick r:id="rId3" tooltip="link"/>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886" y="336312"/>
            <a:ext cx="598714" cy="55265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1647309276"/>
              </p:ext>
            </p:extLst>
          </p:nvPr>
        </p:nvGraphicFramePr>
        <p:xfrm>
          <a:off x="1453194" y="3621487"/>
          <a:ext cx="6716085" cy="1584960"/>
        </p:xfrm>
        <a:graphic>
          <a:graphicData uri="http://schemas.openxmlformats.org/drawingml/2006/table">
            <a:tbl>
              <a:tblPr firstRow="1" bandRow="1">
                <a:tableStyleId>{5C22544A-7EE6-4342-B048-85BDC9FD1C3A}</a:tableStyleId>
              </a:tblPr>
              <a:tblGrid>
                <a:gridCol w="2238695"/>
                <a:gridCol w="2238695"/>
                <a:gridCol w="2238695"/>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tx1"/>
                          </a:solidFill>
                          <a:latin typeface="Trebuchet MS" panose="020B0603020202020204" pitchFamily="34" charset="0"/>
                        </a:rPr>
                        <a:t>Delivering service responses to clients directly (crisis responses, targeted interventions and brokerage)</a:t>
                      </a:r>
                    </a:p>
                    <a:p>
                      <a:endParaRPr lang="en-AU" dirty="0">
                        <a:solidFill>
                          <a:schemeClr val="tx1"/>
                        </a:solidFill>
                        <a:latin typeface="Trebuchet MS" panose="020B0603020202020204" pitchFamily="34" charset="0"/>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tx1"/>
                          </a:solidFill>
                          <a:latin typeface="Trebuchet MS" panose="020B0603020202020204" pitchFamily="34" charset="0"/>
                        </a:rPr>
                        <a:t>Providing the entry point for family violence services, family services and perpetrator services (allocation into core services)</a:t>
                      </a:r>
                    </a:p>
                    <a:p>
                      <a:endParaRPr lang="en-AU" dirty="0">
                        <a:solidFill>
                          <a:schemeClr val="tx1"/>
                        </a:solidFill>
                        <a:latin typeface="Trebuchet MS" panose="020B0603020202020204" pitchFamily="34" charset="0"/>
                      </a:endParaRP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solidFill>
                            <a:schemeClr val="tx1"/>
                          </a:solidFill>
                          <a:latin typeface="Trebuchet MS" panose="020B0603020202020204" pitchFamily="34" charset="0"/>
                        </a:rPr>
                        <a:t>Linking people to broader services and supports they require (referrals to other services)</a:t>
                      </a:r>
                    </a:p>
                    <a:p>
                      <a:endParaRPr lang="en-AU" dirty="0">
                        <a:solidFill>
                          <a:schemeClr val="tx1"/>
                        </a:solidFill>
                        <a:latin typeface="Trebuchet MS" panose="020B0603020202020204" pitchFamily="34" charset="0"/>
                      </a:endParaRPr>
                    </a:p>
                  </a:txBody>
                  <a:tcPr>
                    <a:solidFill>
                      <a:schemeClr val="bg1"/>
                    </a:solidFill>
                  </a:tcPr>
                </a:tc>
              </a:tr>
            </a:tbl>
          </a:graphicData>
        </a:graphic>
      </p:graphicFrame>
      <p:pic>
        <p:nvPicPr>
          <p:cNvPr id="10" name="Picture 2" descr="https://d30y9cdsu7xlg0.cloudfront.net/png/1176708-200.png">
            <a:hlinkClick r:id="rId5" tooltip="Targe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8202" y="2936344"/>
            <a:ext cx="597784" cy="5518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d30y9cdsu7xlg0.cloudfront.net/png/776568-200.png">
            <a:hlinkClick r:id="rId7" tooltip="payment settings"/>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5837" y="2936336"/>
            <a:ext cx="585332" cy="5403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d30y9cdsu7xlg0.cloudfront.net/png/1210192-200.png">
            <a:hlinkClick r:id="rId9" tooltip="connection"/>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74738" y="2828930"/>
            <a:ext cx="659215" cy="6592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d30y9cdsu7xlg0.cloudfront.net/png/1241165-200.png">
            <a:hlinkClick r:id="rId11" tooltip="connections"/>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49197" y="2838447"/>
            <a:ext cx="649690" cy="64969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s://d30y9cdsu7xlg0.cloudfront.net/png/1379336-200.png">
            <a:hlinkClick r:id="rId13" tooltip="emergency"/>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53189" y="2936344"/>
            <a:ext cx="590660" cy="545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135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Crisis response</a:t>
            </a:r>
            <a:endParaRPr lang="en-AU" dirty="0"/>
          </a:p>
        </p:txBody>
      </p:sp>
      <p:sp>
        <p:nvSpPr>
          <p:cNvPr id="3" name="Text Placeholder 2"/>
          <p:cNvSpPr>
            <a:spLocks noGrp="1"/>
          </p:cNvSpPr>
          <p:nvPr>
            <p:ph type="body" idx="1"/>
          </p:nvPr>
        </p:nvSpPr>
        <p:spPr/>
        <p:txBody>
          <a:bodyPr/>
          <a:lstStyle/>
          <a:p>
            <a:pPr>
              <a:buFont typeface="Arial" panose="020B0604020202020204" pitchFamily="34" charset="0"/>
              <a:buChar char="•"/>
            </a:pPr>
            <a:r>
              <a:rPr lang="en-AU" dirty="0"/>
              <a:t>The Hubs will make sure that support is provided to meet people’s immediate safety and wellbeing needs in crisis situations. </a:t>
            </a:r>
            <a:endParaRPr lang="en-AU" dirty="0" smtClean="0"/>
          </a:p>
          <a:p>
            <a:pPr>
              <a:buFont typeface="Arial" panose="020B0604020202020204" pitchFamily="34" charset="0"/>
              <a:buChar char="•"/>
            </a:pPr>
            <a:r>
              <a:rPr lang="en-AU" dirty="0" smtClean="0"/>
              <a:t>Hubs </a:t>
            </a:r>
            <a:r>
              <a:rPr lang="en-AU" dirty="0"/>
              <a:t>will not replace existing emergency services or Child Protection</a:t>
            </a:r>
            <a:r>
              <a:rPr lang="en-AU" dirty="0" smtClean="0"/>
              <a:t>.</a:t>
            </a:r>
          </a:p>
          <a:p>
            <a:pPr marL="0" indent="0"/>
            <a:endParaRPr lang="en-AU" dirty="0"/>
          </a:p>
          <a:p>
            <a:pPr>
              <a:buFont typeface="Arial" panose="020B0604020202020204" pitchFamily="34" charset="0"/>
              <a:buChar char="•"/>
            </a:pPr>
            <a:r>
              <a:rPr lang="en-AU" dirty="0" smtClean="0"/>
              <a:t>Hubs </a:t>
            </a:r>
            <a:r>
              <a:rPr lang="en-AU" dirty="0"/>
              <a:t>will </a:t>
            </a:r>
            <a:r>
              <a:rPr lang="en-AU" dirty="0" smtClean="0"/>
              <a:t>directly provide or facilitate the provision of </a:t>
            </a:r>
            <a:r>
              <a:rPr lang="en-AU" dirty="0"/>
              <a:t>practical help needed in the short-term to address immediate safety and wellbeing </a:t>
            </a:r>
            <a:r>
              <a:rPr lang="en-AU" dirty="0" smtClean="0"/>
              <a:t>issues. For example:</a:t>
            </a:r>
          </a:p>
          <a:p>
            <a:pPr lvl="1">
              <a:buFont typeface="Arial" panose="020B0604020202020204" pitchFamily="34" charset="0"/>
              <a:buChar char="•"/>
            </a:pPr>
            <a:r>
              <a:rPr lang="en-AU" dirty="0" smtClean="0"/>
              <a:t>making </a:t>
            </a:r>
            <a:r>
              <a:rPr lang="en-AU" dirty="0"/>
              <a:t>repairs and improving security so that victims of family violence can stay safe in their </a:t>
            </a:r>
            <a:r>
              <a:rPr lang="en-AU" dirty="0" smtClean="0"/>
              <a:t>homes</a:t>
            </a:r>
          </a:p>
          <a:p>
            <a:pPr lvl="1">
              <a:buFont typeface="Arial" panose="020B0604020202020204" pitchFamily="34" charset="0"/>
              <a:buChar char="•"/>
            </a:pPr>
            <a:r>
              <a:rPr lang="en-AU" dirty="0" smtClean="0"/>
              <a:t>facilitating </a:t>
            </a:r>
            <a:r>
              <a:rPr lang="en-AU" dirty="0"/>
              <a:t>transport and </a:t>
            </a:r>
            <a:r>
              <a:rPr lang="en-AU" dirty="0" smtClean="0"/>
              <a:t>communication</a:t>
            </a:r>
          </a:p>
          <a:p>
            <a:pPr lvl="1">
              <a:buFont typeface="Arial" panose="020B0604020202020204" pitchFamily="34" charset="0"/>
              <a:buChar char="•"/>
            </a:pPr>
            <a:r>
              <a:rPr lang="en-AU" dirty="0" smtClean="0"/>
              <a:t>assisting </a:t>
            </a:r>
            <a:r>
              <a:rPr lang="en-AU" dirty="0"/>
              <a:t>with essential caring responsibilities and accessing medical treatment and </a:t>
            </a:r>
            <a:r>
              <a:rPr lang="en-AU" dirty="0" smtClean="0"/>
              <a:t>care</a:t>
            </a:r>
          </a:p>
          <a:p>
            <a:pPr lvl="1">
              <a:buFont typeface="Arial" panose="020B0604020202020204" pitchFamily="34" charset="0"/>
              <a:buChar char="•"/>
            </a:pPr>
            <a:r>
              <a:rPr lang="en-AU" dirty="0" smtClean="0"/>
              <a:t>providing </a:t>
            </a:r>
            <a:r>
              <a:rPr lang="en-AU" dirty="0"/>
              <a:t>essential personal items, consumables or medical </a:t>
            </a:r>
            <a:r>
              <a:rPr lang="en-AU" dirty="0" smtClean="0"/>
              <a:t>supplies.</a:t>
            </a:r>
          </a:p>
          <a:p>
            <a:pPr marL="457200" lvl="1" indent="0"/>
            <a:endParaRPr lang="en-AU" dirty="0"/>
          </a:p>
          <a:p>
            <a:pPr>
              <a:buFont typeface="Arial" panose="020B0604020202020204" pitchFamily="34" charset="0"/>
              <a:buChar char="•"/>
            </a:pPr>
            <a:r>
              <a:rPr lang="en-AU" dirty="0"/>
              <a:t>Hubs will facilitate access to crisis accommodation for victims of family violence to ensure their safety, as well as assisting with the identification of accommodation options for perpetrators where this helps victims to stay </a:t>
            </a:r>
            <a:r>
              <a:rPr lang="en-AU" dirty="0" smtClean="0"/>
              <a:t>safe </a:t>
            </a:r>
            <a:r>
              <a:rPr lang="en-AU" dirty="0"/>
              <a:t>in their homes where </a:t>
            </a:r>
            <a:r>
              <a:rPr lang="en-AU" dirty="0" smtClean="0"/>
              <a:t>possible.</a:t>
            </a:r>
          </a:p>
          <a:p>
            <a:pPr marL="0" indent="0"/>
            <a:endParaRPr lang="en-AU" dirty="0" smtClean="0"/>
          </a:p>
          <a:p>
            <a:pPr>
              <a:buFont typeface="Arial" panose="020B0604020202020204" pitchFamily="34" charset="0"/>
              <a:buChar char="•"/>
            </a:pPr>
            <a:r>
              <a:rPr lang="en-AU" dirty="0" smtClean="0"/>
              <a:t>After </a:t>
            </a:r>
            <a:r>
              <a:rPr lang="en-AU" dirty="0"/>
              <a:t>hours responses will continue to be delivered or coordinated by the existing services. </a:t>
            </a:r>
            <a:r>
              <a:rPr lang="en-AU" dirty="0" smtClean="0"/>
              <a:t>In most </a:t>
            </a:r>
            <a:r>
              <a:rPr lang="en-AU" dirty="0"/>
              <a:t>instances, Hubs workers will follow up with the person or family who received a crisis response once the situation has been stabilised to undertake further assessment and </a:t>
            </a:r>
            <a:r>
              <a:rPr lang="en-AU" dirty="0" smtClean="0"/>
              <a:t>planning for the next stage of responses. </a:t>
            </a:r>
            <a:endParaRPr lang="en-AU" dirty="0"/>
          </a:p>
        </p:txBody>
      </p:sp>
      <p:sp>
        <p:nvSpPr>
          <p:cNvPr id="4" name="Slide Number Placeholder 3"/>
          <p:cNvSpPr>
            <a:spLocks noGrp="1"/>
          </p:cNvSpPr>
          <p:nvPr>
            <p:ph type="sldNum" idx="12"/>
          </p:nvPr>
        </p:nvSpPr>
        <p:spPr>
          <a:xfrm>
            <a:off x="7842251" y="6442418"/>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32</a:t>
            </a:fld>
            <a:endParaRPr lang="en-US" sz="1000" dirty="0">
              <a:solidFill>
                <a:srgbClr val="000000"/>
              </a:solidFill>
              <a:latin typeface="Trebuchet MS"/>
              <a:ea typeface="Trebuchet MS"/>
              <a:cs typeface="Trebuchet MS"/>
              <a:sym typeface="Trebuchet MS"/>
            </a:endParaRPr>
          </a:p>
        </p:txBody>
      </p:sp>
      <p:pic>
        <p:nvPicPr>
          <p:cNvPr id="9218" name="Picture 2" descr="https://d30y9cdsu7xlg0.cloudfront.net/png/1379336-200.png">
            <a:hlinkClick r:id="rId3" tooltip="emergency"/>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030" y="251217"/>
            <a:ext cx="652575" cy="60237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d30y9cdsu7xlg0.cloudfront.net/png/386810-200.png">
            <a:hlinkClick r:id="rId5" tooltip="first aid ki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2784" y="2144338"/>
            <a:ext cx="795641" cy="7344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d30y9cdsu7xlg0.cloudfront.net/png/91510-200.png">
            <a:hlinkClick r:id="rId7" tooltip="Hom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4313" y="4061361"/>
            <a:ext cx="712933" cy="6580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7532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Targeted interventions</a:t>
            </a:r>
            <a:endParaRPr lang="en-AU" dirty="0"/>
          </a:p>
        </p:txBody>
      </p:sp>
      <p:sp>
        <p:nvSpPr>
          <p:cNvPr id="3" name="Text Placeholder 2"/>
          <p:cNvSpPr>
            <a:spLocks noGrp="1"/>
          </p:cNvSpPr>
          <p:nvPr>
            <p:ph type="body" idx="1"/>
          </p:nvPr>
        </p:nvSpPr>
        <p:spPr>
          <a:xfrm>
            <a:off x="555171" y="1281165"/>
            <a:ext cx="8986157" cy="5149780"/>
          </a:xfrm>
        </p:spPr>
        <p:txBody>
          <a:bodyPr/>
          <a:lstStyle/>
          <a:p>
            <a:pPr marL="0" indent="0"/>
            <a:r>
              <a:rPr lang="en-AU" sz="1400" dirty="0"/>
              <a:t>Targeted interventions are </a:t>
            </a:r>
            <a:r>
              <a:rPr lang="en-AU" sz="1400" dirty="0" smtClean="0"/>
              <a:t>relatively short-term service </a:t>
            </a:r>
            <a:r>
              <a:rPr lang="en-AU" sz="1400" dirty="0"/>
              <a:t>responses that are delivered directly by the Hubs to meet a client’s </a:t>
            </a:r>
            <a:r>
              <a:rPr lang="en-AU" sz="1400" dirty="0" smtClean="0"/>
              <a:t>presenting </a:t>
            </a:r>
            <a:r>
              <a:rPr lang="en-AU" sz="1400" dirty="0"/>
              <a:t>needs. </a:t>
            </a:r>
            <a:r>
              <a:rPr lang="en-AU" sz="1400" dirty="0" smtClean="0"/>
              <a:t>These interventions will be able to be provided to all Hubs clients – women, children and families, and perpetrators of family violence and will be largely dependent on the objective of intervention.</a:t>
            </a:r>
            <a:endParaRPr lang="en-AU" sz="1400" dirty="0"/>
          </a:p>
          <a:p>
            <a:pPr marL="0" indent="0"/>
            <a:endParaRPr lang="en-AU" sz="1400" dirty="0" smtClean="0"/>
          </a:p>
          <a:p>
            <a:pPr marL="0" indent="0"/>
            <a:endParaRPr lang="en-AU" sz="1400" dirty="0"/>
          </a:p>
          <a:p>
            <a:pPr marL="0" indent="0"/>
            <a:endParaRPr lang="en-AU" sz="1400" dirty="0"/>
          </a:p>
          <a:p>
            <a:pPr marL="0" indent="0"/>
            <a:endParaRPr lang="en-AU" sz="1400" dirty="0" smtClean="0"/>
          </a:p>
          <a:p>
            <a:pPr marL="0" indent="0"/>
            <a:endParaRPr lang="en-AU" sz="1400" dirty="0" smtClean="0"/>
          </a:p>
          <a:p>
            <a:pPr marL="0" indent="0"/>
            <a:r>
              <a:rPr lang="en-AU" sz="1400" dirty="0" smtClean="0"/>
              <a:t>Targeted </a:t>
            </a:r>
            <a:r>
              <a:rPr lang="en-AU" sz="1400" dirty="0"/>
              <a:t>interventions are delivered by Hubs workers and can be accessed via the primary physical Hubs, other Hub locations or as part of outreach. </a:t>
            </a:r>
          </a:p>
          <a:p>
            <a:pPr marL="0" indent="0"/>
            <a:endParaRPr lang="en-AU" sz="1400" dirty="0" smtClean="0"/>
          </a:p>
          <a:p>
            <a:pPr marL="0" indent="0"/>
            <a:r>
              <a:rPr lang="en-AU" sz="1400" dirty="0" smtClean="0"/>
              <a:t>Possible </a:t>
            </a:r>
            <a:r>
              <a:rPr lang="en-AU" sz="1400" dirty="0"/>
              <a:t>interventions include:  </a:t>
            </a:r>
          </a:p>
          <a:p>
            <a:pPr lvl="0">
              <a:buFont typeface="Arial" panose="020B0604020202020204" pitchFamily="34" charset="0"/>
              <a:buChar char="•"/>
            </a:pPr>
            <a:r>
              <a:rPr lang="en-AU" sz="1400" dirty="0"/>
              <a:t>providing information and advice</a:t>
            </a:r>
          </a:p>
          <a:p>
            <a:pPr lvl="0">
              <a:buFont typeface="Arial" panose="020B0604020202020204" pitchFamily="34" charset="0"/>
              <a:buChar char="•"/>
            </a:pPr>
            <a:r>
              <a:rPr lang="en-AU" sz="1400" dirty="0"/>
              <a:t>basic assessment and planning</a:t>
            </a:r>
          </a:p>
          <a:p>
            <a:pPr lvl="0">
              <a:buFont typeface="Arial" panose="020B0604020202020204" pitchFamily="34" charset="0"/>
              <a:buChar char="•"/>
            </a:pPr>
            <a:r>
              <a:rPr lang="en-AU" sz="1400" dirty="0"/>
              <a:t>coordinating services for people who are generally able to self-support (e.g. navigating the legal system, making appointments, linking people to the universal service system, providing advice on local services)  </a:t>
            </a:r>
          </a:p>
          <a:p>
            <a:pPr lvl="0">
              <a:buFont typeface="Arial" panose="020B0604020202020204" pitchFamily="34" charset="0"/>
              <a:buChar char="•"/>
            </a:pPr>
            <a:r>
              <a:rPr lang="en-AU" sz="1400" dirty="0"/>
              <a:t>goal directed, discrete interventions that supports behaviour change and/or harm minimisation </a:t>
            </a:r>
            <a:r>
              <a:rPr lang="en-AU" sz="1400" dirty="0" smtClean="0"/>
              <a:t/>
            </a:r>
            <a:br>
              <a:rPr lang="en-AU" sz="1400" dirty="0" smtClean="0"/>
            </a:br>
            <a:r>
              <a:rPr lang="en-AU" sz="1400" dirty="0" smtClean="0"/>
              <a:t>(</a:t>
            </a:r>
            <a:r>
              <a:rPr lang="en-AU" sz="1400" dirty="0"/>
              <a:t>e.g. a basic safety plan)</a:t>
            </a:r>
          </a:p>
          <a:p>
            <a:pPr lvl="0">
              <a:buFont typeface="Arial" panose="020B0604020202020204" pitchFamily="34" charset="0"/>
              <a:buChar char="•"/>
            </a:pPr>
            <a:r>
              <a:rPr lang="en-AU" sz="1400" dirty="0"/>
              <a:t>material aid and supplies (SIM cards, toiletries, repairs).</a:t>
            </a:r>
          </a:p>
          <a:p>
            <a:endParaRPr lang="en-AU" sz="1400" dirty="0"/>
          </a:p>
        </p:txBody>
      </p:sp>
      <p:sp>
        <p:nvSpPr>
          <p:cNvPr id="4" name="Slide Number Placeholder 3"/>
          <p:cNvSpPr>
            <a:spLocks noGrp="1"/>
          </p:cNvSpPr>
          <p:nvPr>
            <p:ph type="sldNum" idx="12"/>
          </p:nvPr>
        </p:nvSpPr>
        <p:spPr>
          <a:xfrm>
            <a:off x="7850125" y="6455224"/>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33</a:t>
            </a:fld>
            <a:endParaRPr lang="en-US" sz="1000" dirty="0">
              <a:solidFill>
                <a:srgbClr val="000000"/>
              </a:solidFill>
              <a:latin typeface="Trebuchet MS"/>
              <a:ea typeface="Trebuchet MS"/>
              <a:cs typeface="Trebuchet MS"/>
              <a:sym typeface="Trebuchet MS"/>
            </a:endParaRPr>
          </a:p>
        </p:txBody>
      </p:sp>
      <p:pic>
        <p:nvPicPr>
          <p:cNvPr id="10242" name="Picture 2" descr="https://d30y9cdsu7xlg0.cloudfront.net/png/1176708-200.png">
            <a:hlinkClick r:id="rId3" tooltip="Targe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2" y="228601"/>
            <a:ext cx="734786" cy="67826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895798" y="2203202"/>
            <a:ext cx="1666504" cy="641268"/>
          </a:xfrm>
          <a:prstGeom prst="rect">
            <a:avLst/>
          </a:prstGeom>
          <a:solidFill>
            <a:srgbClr val="D26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dirty="0" smtClean="0">
                <a:latin typeface="Trebuchet MS" panose="020B0603020202020204" pitchFamily="34" charset="0"/>
              </a:rPr>
              <a:t>Help people/</a:t>
            </a:r>
            <a:br>
              <a:rPr lang="en-AU" sz="1200" b="1" dirty="0" smtClean="0">
                <a:latin typeface="Trebuchet MS" panose="020B0603020202020204" pitchFamily="34" charset="0"/>
              </a:rPr>
            </a:br>
            <a:r>
              <a:rPr lang="en-AU" sz="1200" b="1" dirty="0" smtClean="0">
                <a:latin typeface="Trebuchet MS" panose="020B0603020202020204" pitchFamily="34" charset="0"/>
              </a:rPr>
              <a:t>families self-manage</a:t>
            </a:r>
            <a:endParaRPr lang="en-AU" sz="1200" b="1" dirty="0">
              <a:latin typeface="Trebuchet MS" panose="020B0603020202020204" pitchFamily="34" charset="0"/>
            </a:endParaRPr>
          </a:p>
        </p:txBody>
      </p:sp>
      <p:sp>
        <p:nvSpPr>
          <p:cNvPr id="7" name="Rectangle 6"/>
          <p:cNvSpPr/>
          <p:nvPr/>
        </p:nvSpPr>
        <p:spPr>
          <a:xfrm>
            <a:off x="3825952" y="2203202"/>
            <a:ext cx="1867561" cy="641268"/>
          </a:xfrm>
          <a:prstGeom prst="rect">
            <a:avLst/>
          </a:prstGeom>
          <a:solidFill>
            <a:srgbClr val="D26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r>
              <a:rPr lang="en-AU" sz="1200" b="1" dirty="0" smtClean="0">
                <a:latin typeface="Trebuchet MS" panose="020B0603020202020204" pitchFamily="34" charset="0"/>
              </a:rPr>
              <a:t>Stabilise a situation</a:t>
            </a:r>
            <a:endParaRPr lang="en-AU" sz="1200" b="1" dirty="0">
              <a:latin typeface="Trebuchet MS" panose="020B0603020202020204" pitchFamily="34" charset="0"/>
            </a:endParaRPr>
          </a:p>
        </p:txBody>
      </p:sp>
      <p:sp>
        <p:nvSpPr>
          <p:cNvPr id="8" name="Rectangle 7"/>
          <p:cNvSpPr/>
          <p:nvPr/>
        </p:nvSpPr>
        <p:spPr>
          <a:xfrm>
            <a:off x="5957163" y="2203202"/>
            <a:ext cx="1867561" cy="641268"/>
          </a:xfrm>
          <a:prstGeom prst="rect">
            <a:avLst/>
          </a:prstGeom>
          <a:solidFill>
            <a:srgbClr val="D26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r>
              <a:rPr lang="en-AU" sz="1200" b="1" dirty="0" smtClean="0">
                <a:latin typeface="Trebuchet MS" panose="020B0603020202020204" pitchFamily="34" charset="0"/>
              </a:rPr>
              <a:t>Support and engage people</a:t>
            </a:r>
            <a:endParaRPr lang="en-AU" sz="1200" b="1" dirty="0">
              <a:latin typeface="Trebuchet MS" panose="020B0603020202020204" pitchFamily="34" charset="0"/>
            </a:endParaRPr>
          </a:p>
        </p:txBody>
      </p:sp>
    </p:spTree>
    <p:extLst>
      <p:ext uri="{BB962C8B-B14F-4D97-AF65-F5344CB8AC3E}">
        <p14:creationId xmlns:p14="http://schemas.microsoft.com/office/powerpoint/2010/main" val="14530551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Brokerage</a:t>
            </a:r>
            <a:endParaRPr lang="en-AU" dirty="0"/>
          </a:p>
        </p:txBody>
      </p:sp>
      <p:sp>
        <p:nvSpPr>
          <p:cNvPr id="3" name="Text Placeholder 2"/>
          <p:cNvSpPr>
            <a:spLocks noGrp="1"/>
          </p:cNvSpPr>
          <p:nvPr>
            <p:ph type="body" idx="1"/>
          </p:nvPr>
        </p:nvSpPr>
        <p:spPr>
          <a:xfrm>
            <a:off x="622688" y="1155620"/>
            <a:ext cx="8779839" cy="5403890"/>
          </a:xfrm>
        </p:spPr>
        <p:txBody>
          <a:bodyPr/>
          <a:lstStyle/>
          <a:p>
            <a:r>
              <a:rPr lang="en-AU" sz="1400" dirty="0" smtClean="0"/>
              <a:t>Hubs </a:t>
            </a:r>
            <a:r>
              <a:rPr lang="en-AU" sz="1400" dirty="0"/>
              <a:t>will have access to a new type of brokerage, with two main functions:</a:t>
            </a:r>
          </a:p>
          <a:p>
            <a:pPr lvl="0">
              <a:buFont typeface="+mj-lt"/>
              <a:buAutoNum type="arabicPeriod"/>
            </a:pPr>
            <a:r>
              <a:rPr lang="en-AU" sz="1400" dirty="0"/>
              <a:t>Immediate support – immediate brokerage funding of up to </a:t>
            </a:r>
            <a:r>
              <a:rPr lang="en-AU" sz="1400" dirty="0" smtClean="0"/>
              <a:t>$1,300 </a:t>
            </a:r>
            <a:r>
              <a:rPr lang="en-AU" sz="1400" dirty="0"/>
              <a:t>to help people to stabilise and/or divert from the system that is </a:t>
            </a:r>
            <a:r>
              <a:rPr lang="en-AU" sz="1400" dirty="0" smtClean="0"/>
              <a:t>not connected </a:t>
            </a:r>
            <a:r>
              <a:rPr lang="en-AU" sz="1400" dirty="0"/>
              <a:t>to a case plan.</a:t>
            </a:r>
          </a:p>
          <a:p>
            <a:pPr lvl="0">
              <a:buFont typeface="+mj-lt"/>
              <a:buAutoNum type="arabicPeriod"/>
            </a:pPr>
            <a:r>
              <a:rPr lang="en-AU" sz="1400" dirty="0"/>
              <a:t>Brokerage support of more than </a:t>
            </a:r>
            <a:r>
              <a:rPr lang="en-AU" sz="1400" dirty="0" smtClean="0"/>
              <a:t>$1,300 </a:t>
            </a:r>
            <a:r>
              <a:rPr lang="en-AU" sz="1400" dirty="0"/>
              <a:t>that is linked </a:t>
            </a:r>
            <a:r>
              <a:rPr lang="en-AU" sz="1400" dirty="0" smtClean="0"/>
              <a:t>to the person or family’s case planning. </a:t>
            </a:r>
          </a:p>
          <a:p>
            <a:pPr marL="0" lvl="0" indent="0"/>
            <a:endParaRPr lang="en-AU" sz="1400" dirty="0" smtClean="0"/>
          </a:p>
          <a:p>
            <a:pPr marL="0" lvl="0" indent="0"/>
            <a:endParaRPr lang="en-AU" sz="1400" dirty="0"/>
          </a:p>
          <a:p>
            <a:pPr marL="0" lvl="0" indent="0"/>
            <a:endParaRPr lang="en-AU" sz="1400" dirty="0" smtClean="0"/>
          </a:p>
          <a:p>
            <a:pPr marL="0" lvl="0" indent="0"/>
            <a:endParaRPr lang="en-AU" sz="1400" dirty="0"/>
          </a:p>
          <a:p>
            <a:pPr marL="0" lvl="0" indent="0"/>
            <a:endParaRPr lang="en-AU" sz="1400" dirty="0" smtClean="0"/>
          </a:p>
          <a:p>
            <a:pPr marL="0" lvl="0" indent="0"/>
            <a:endParaRPr lang="en-AU" sz="1400" dirty="0"/>
          </a:p>
          <a:p>
            <a:pPr marL="0" indent="0">
              <a:spcBef>
                <a:spcPts val="600"/>
              </a:spcBef>
            </a:pPr>
            <a:endParaRPr lang="en-AU" sz="200" dirty="0" smtClean="0"/>
          </a:p>
          <a:p>
            <a:pPr marL="0" indent="0">
              <a:spcBef>
                <a:spcPts val="600"/>
              </a:spcBef>
            </a:pPr>
            <a:r>
              <a:rPr lang="en-AU" sz="1400" dirty="0" smtClean="0"/>
              <a:t>Depending </a:t>
            </a:r>
            <a:r>
              <a:rPr lang="en-AU" sz="1400" dirty="0"/>
              <a:t>on the type, brokerage can be used to arrange specific supports as part of crisis and longer-term responses, including</a:t>
            </a:r>
            <a:r>
              <a:rPr lang="en-AU" sz="1400" dirty="0" smtClean="0"/>
              <a:t>:</a:t>
            </a:r>
          </a:p>
          <a:p>
            <a:pPr marL="0" indent="0"/>
            <a:endParaRPr lang="en-AU" sz="1400" dirty="0"/>
          </a:p>
          <a:p>
            <a:pPr marL="0" indent="0"/>
            <a:endParaRPr lang="en-AU" sz="1400" dirty="0" smtClean="0"/>
          </a:p>
          <a:p>
            <a:pPr marL="0" indent="0"/>
            <a:endParaRPr lang="en-AU" sz="1400" dirty="0"/>
          </a:p>
          <a:p>
            <a:pPr marL="0" indent="0"/>
            <a:endParaRPr lang="en-AU" sz="1400" dirty="0" smtClean="0"/>
          </a:p>
          <a:p>
            <a:pPr marL="0" indent="0"/>
            <a:endParaRPr lang="en-AU" sz="1400" dirty="0"/>
          </a:p>
          <a:p>
            <a:pPr marL="0" indent="0"/>
            <a:endParaRPr lang="en-AU" sz="1400" dirty="0" smtClean="0"/>
          </a:p>
          <a:p>
            <a:pPr marL="0" indent="0"/>
            <a:endParaRPr lang="en-AU" sz="1400" dirty="0"/>
          </a:p>
          <a:p>
            <a:pPr marL="0" indent="0"/>
            <a:endParaRPr lang="en-AU" sz="1400" dirty="0" smtClean="0"/>
          </a:p>
          <a:p>
            <a:pPr marL="0" indent="0"/>
            <a:endParaRPr lang="en-AU" sz="1400" dirty="0"/>
          </a:p>
          <a:p>
            <a:pPr marL="0" indent="0"/>
            <a:endParaRPr lang="en-AU" sz="1400" dirty="0" smtClean="0"/>
          </a:p>
          <a:p>
            <a:pPr marL="0" indent="0"/>
            <a:endParaRPr lang="en-AU" sz="1400" dirty="0" smtClean="0"/>
          </a:p>
          <a:p>
            <a:pPr marL="0" indent="0"/>
            <a:r>
              <a:rPr lang="en-AU" sz="1400" dirty="0" smtClean="0"/>
              <a:t>Funding guidelines are currently being developed for Hubs brokerage. </a:t>
            </a:r>
            <a:endParaRPr lang="en-AU" sz="1400" dirty="0"/>
          </a:p>
          <a:p>
            <a:pPr lvl="0">
              <a:buFont typeface="Arial" panose="020B0604020202020204" pitchFamily="34" charset="0"/>
              <a:buChar char="•"/>
            </a:pPr>
            <a:endParaRPr lang="en-AU" sz="1400" dirty="0"/>
          </a:p>
          <a:p>
            <a:pPr lvl="0">
              <a:buFont typeface="Arial" panose="020B0604020202020204" pitchFamily="34" charset="0"/>
              <a:buChar char="•"/>
            </a:pPr>
            <a:endParaRPr lang="en-AU" sz="1400" dirty="0"/>
          </a:p>
          <a:p>
            <a:endParaRPr lang="en-AU" sz="1400" dirty="0"/>
          </a:p>
        </p:txBody>
      </p:sp>
      <p:sp>
        <p:nvSpPr>
          <p:cNvPr id="4" name="Slide Number Placeholder 3"/>
          <p:cNvSpPr>
            <a:spLocks noGrp="1"/>
          </p:cNvSpPr>
          <p:nvPr>
            <p:ph type="sldNum" idx="12"/>
          </p:nvPr>
        </p:nvSpPr>
        <p:spPr>
          <a:xfrm>
            <a:off x="7839240" y="647532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34</a:t>
            </a:fld>
            <a:endParaRPr lang="en-US" sz="1000" dirty="0">
              <a:solidFill>
                <a:srgbClr val="000000"/>
              </a:solidFill>
              <a:latin typeface="Trebuchet MS"/>
              <a:ea typeface="Trebuchet MS"/>
              <a:cs typeface="Trebuchet MS"/>
              <a:sym typeface="Trebuchet MS"/>
            </a:endParaRPr>
          </a:p>
        </p:txBody>
      </p:sp>
      <p:pic>
        <p:nvPicPr>
          <p:cNvPr id="11266" name="Picture 2" descr="https://d30y9cdsu7xlg0.cloudfront.net/png/776568-200.png">
            <a:hlinkClick r:id="rId3" tooltip="payment setting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121" y="228913"/>
            <a:ext cx="719479" cy="66413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625463" y="2114556"/>
            <a:ext cx="6564737" cy="1219201"/>
          </a:xfrm>
          <a:prstGeom prst="rect">
            <a:avLst/>
          </a:prstGeom>
          <a:solidFill>
            <a:srgbClr val="D26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AU" sz="1100" b="1" dirty="0" smtClean="0">
                <a:latin typeface="Trebuchet MS" panose="020B0603020202020204" pitchFamily="34" charset="0"/>
              </a:rPr>
              <a:t>Brokerage will be used to:</a:t>
            </a:r>
          </a:p>
          <a:p>
            <a:pPr marL="171450" lvl="0" indent="-171450">
              <a:buFont typeface="Arial" panose="020B0604020202020204" pitchFamily="34" charset="0"/>
              <a:buChar char="•"/>
            </a:pPr>
            <a:r>
              <a:rPr lang="en-AU" sz="1100" dirty="0" smtClean="0">
                <a:latin typeface="Trebuchet MS" panose="020B0603020202020204" pitchFamily="34" charset="0"/>
              </a:rPr>
              <a:t>address </a:t>
            </a:r>
            <a:r>
              <a:rPr lang="en-AU" sz="1100" dirty="0">
                <a:latin typeface="Trebuchet MS" panose="020B0603020202020204" pitchFamily="34" charset="0"/>
              </a:rPr>
              <a:t>the immediate needs of victim survivors, children and </a:t>
            </a:r>
            <a:r>
              <a:rPr lang="en-AU" sz="1100" dirty="0" smtClean="0">
                <a:latin typeface="Trebuchet MS" panose="020B0603020202020204" pitchFamily="34" charset="0"/>
              </a:rPr>
              <a:t>families</a:t>
            </a:r>
          </a:p>
          <a:p>
            <a:pPr marL="171450" lvl="0" indent="-171450">
              <a:buFont typeface="Arial" panose="020B0604020202020204" pitchFamily="34" charset="0"/>
              <a:buChar char="•"/>
            </a:pPr>
            <a:r>
              <a:rPr lang="en-AU" sz="1100" dirty="0">
                <a:latin typeface="Trebuchet MS" panose="020B0603020202020204" pitchFamily="34" charset="0"/>
              </a:rPr>
              <a:t>enhance their safety, stability and development</a:t>
            </a:r>
          </a:p>
          <a:p>
            <a:pPr marL="171450" lvl="0" indent="-171450">
              <a:buFont typeface="Arial" panose="020B0604020202020204" pitchFamily="34" charset="0"/>
              <a:buChar char="•"/>
            </a:pPr>
            <a:r>
              <a:rPr lang="en-AU" sz="1100" dirty="0">
                <a:latin typeface="Trebuchet MS" panose="020B0603020202020204" pitchFamily="34" charset="0"/>
              </a:rPr>
              <a:t>provide practical support earlier in the service delivery system, such as at access and intake </a:t>
            </a:r>
          </a:p>
          <a:p>
            <a:pPr marL="171450" lvl="0" indent="-171450">
              <a:buFont typeface="Arial" panose="020B0604020202020204" pitchFamily="34" charset="0"/>
              <a:buChar char="•"/>
            </a:pPr>
            <a:r>
              <a:rPr lang="en-AU" sz="1100" dirty="0">
                <a:latin typeface="Trebuchet MS" panose="020B0603020202020204" pitchFamily="34" charset="0"/>
              </a:rPr>
              <a:t>divert them from entering further into the service system if this is not needed</a:t>
            </a:r>
          </a:p>
          <a:p>
            <a:pPr marL="171450" lvl="0" indent="-171450">
              <a:buFont typeface="Arial" panose="020B0604020202020204" pitchFamily="34" charset="0"/>
              <a:buChar char="•"/>
            </a:pPr>
            <a:r>
              <a:rPr lang="en-AU" sz="1100" dirty="0">
                <a:latin typeface="Trebuchet MS" panose="020B0603020202020204" pitchFamily="34" charset="0"/>
              </a:rPr>
              <a:t>proactively engage them to enter the service system where required</a:t>
            </a:r>
            <a:r>
              <a:rPr lang="en-AU" sz="1100" dirty="0" smtClean="0">
                <a:latin typeface="Trebuchet MS" panose="020B0603020202020204" pitchFamily="34" charset="0"/>
              </a:rPr>
              <a:t>.</a:t>
            </a:r>
            <a:endParaRPr lang="en-AU" sz="1100" dirty="0">
              <a:latin typeface="Trebuchet MS" panose="020B0603020202020204" pitchFamily="34" charset="0"/>
            </a:endParaRPr>
          </a:p>
        </p:txBody>
      </p:sp>
      <p:pic>
        <p:nvPicPr>
          <p:cNvPr id="7" name="Picture 4" descr="https://d30y9cdsu7xlg0.cloudfront.net/png/91510-200.png">
            <a:hlinkClick r:id="rId5" tooltip="Hom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2458" y="3981450"/>
            <a:ext cx="371742" cy="34314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5670" y="3923690"/>
            <a:ext cx="3619047" cy="2031325"/>
          </a:xfrm>
          <a:prstGeom prst="rect">
            <a:avLst/>
          </a:prstGeom>
          <a:noFill/>
        </p:spPr>
        <p:txBody>
          <a:bodyPr wrap="square" rtlCol="0">
            <a:spAutoFit/>
          </a:bodyPr>
          <a:lstStyle/>
          <a:p>
            <a:pPr lvl="0"/>
            <a:r>
              <a:rPr lang="en-AU" dirty="0">
                <a:latin typeface="Trebuchet MS" panose="020B0603020202020204" pitchFamily="34" charset="0"/>
              </a:rPr>
              <a:t>housing and accommodation, such as private rental assistance, relocation costs and furniture </a:t>
            </a:r>
            <a:r>
              <a:rPr lang="en-AU" dirty="0" smtClean="0">
                <a:latin typeface="Trebuchet MS" panose="020B0603020202020204" pitchFamily="34" charset="0"/>
              </a:rPr>
              <a:t>needs</a:t>
            </a:r>
          </a:p>
          <a:p>
            <a:pPr lvl="0"/>
            <a:endParaRPr lang="en-AU" dirty="0" smtClean="0">
              <a:latin typeface="Trebuchet MS" panose="020B0603020202020204" pitchFamily="34" charset="0"/>
            </a:endParaRPr>
          </a:p>
          <a:p>
            <a:pPr lvl="0"/>
            <a:r>
              <a:rPr lang="en-AU" dirty="0">
                <a:latin typeface="Trebuchet MS" panose="020B0603020202020204" pitchFamily="34" charset="0"/>
              </a:rPr>
              <a:t>safety and security supports, such as lighting, alarms, CCTV and mobile phones</a:t>
            </a:r>
          </a:p>
          <a:p>
            <a:pPr lvl="0">
              <a:buFont typeface="Arial" panose="020B0604020202020204" pitchFamily="34" charset="0"/>
              <a:buChar char="•"/>
            </a:pPr>
            <a:endParaRPr lang="en-AU" dirty="0">
              <a:latin typeface="Trebuchet MS" panose="020B0603020202020204" pitchFamily="34" charset="0"/>
            </a:endParaRPr>
          </a:p>
          <a:p>
            <a:pPr lvl="0"/>
            <a:r>
              <a:rPr lang="en-AU" dirty="0">
                <a:latin typeface="Trebuchet MS" panose="020B0603020202020204" pitchFamily="34" charset="0"/>
              </a:rPr>
              <a:t>health and wellbeing supports, such as counselling and medical </a:t>
            </a:r>
            <a:r>
              <a:rPr lang="en-AU" dirty="0" smtClean="0">
                <a:latin typeface="Trebuchet MS" panose="020B0603020202020204" pitchFamily="34" charset="0"/>
              </a:rPr>
              <a:t>costs</a:t>
            </a:r>
            <a:endParaRPr lang="en-AU" dirty="0">
              <a:latin typeface="Trebuchet MS" panose="020B0603020202020204" pitchFamily="34" charset="0"/>
            </a:endParaRPr>
          </a:p>
        </p:txBody>
      </p:sp>
      <p:sp>
        <p:nvSpPr>
          <p:cNvPr id="8" name="TextBox 7"/>
          <p:cNvSpPr txBox="1"/>
          <p:nvPr/>
        </p:nvSpPr>
        <p:spPr>
          <a:xfrm>
            <a:off x="5221287" y="3923691"/>
            <a:ext cx="3694113" cy="2246769"/>
          </a:xfrm>
          <a:prstGeom prst="rect">
            <a:avLst/>
          </a:prstGeom>
          <a:noFill/>
        </p:spPr>
        <p:txBody>
          <a:bodyPr wrap="square" rtlCol="0">
            <a:spAutoFit/>
          </a:bodyPr>
          <a:lstStyle/>
          <a:p>
            <a:pPr lvl="0"/>
            <a:r>
              <a:rPr lang="en-AU" dirty="0">
                <a:latin typeface="Trebuchet MS" panose="020B0603020202020204" pitchFamily="34" charset="0"/>
              </a:rPr>
              <a:t>child development and safety requirements, including </a:t>
            </a:r>
            <a:r>
              <a:rPr lang="en-AU" dirty="0" smtClean="0">
                <a:latin typeface="Trebuchet MS" panose="020B0603020202020204" pitchFamily="34" charset="0"/>
              </a:rPr>
              <a:t>education </a:t>
            </a:r>
            <a:r>
              <a:rPr lang="en-AU" dirty="0">
                <a:latin typeface="Trebuchet MS" panose="020B0603020202020204" pitchFamily="34" charset="0"/>
              </a:rPr>
              <a:t>items, school uniforms or books, therapeutic </a:t>
            </a:r>
            <a:r>
              <a:rPr lang="en-AU" dirty="0" smtClean="0">
                <a:latin typeface="Trebuchet MS" panose="020B0603020202020204" pitchFamily="34" charset="0"/>
              </a:rPr>
              <a:t>supports</a:t>
            </a:r>
          </a:p>
          <a:p>
            <a:pPr lvl="0"/>
            <a:endParaRPr lang="en-AU" dirty="0">
              <a:latin typeface="Trebuchet MS" panose="020B0603020202020204" pitchFamily="34" charset="0"/>
            </a:endParaRPr>
          </a:p>
          <a:p>
            <a:pPr lvl="0"/>
            <a:r>
              <a:rPr lang="en-AU" dirty="0" smtClean="0">
                <a:latin typeface="Trebuchet MS" panose="020B0603020202020204" pitchFamily="34" charset="0"/>
              </a:rPr>
              <a:t>independence </a:t>
            </a:r>
            <a:r>
              <a:rPr lang="en-AU" dirty="0">
                <a:latin typeface="Trebuchet MS" panose="020B0603020202020204" pitchFamily="34" charset="0"/>
              </a:rPr>
              <a:t>support, such as education and training courses, care for dependents (including pets) and outings, financial planning and legal </a:t>
            </a:r>
            <a:r>
              <a:rPr lang="en-AU" dirty="0" smtClean="0">
                <a:latin typeface="Trebuchet MS" panose="020B0603020202020204" pitchFamily="34" charset="0"/>
              </a:rPr>
              <a:t>advice</a:t>
            </a:r>
            <a:endParaRPr lang="en-AU" dirty="0">
              <a:latin typeface="Trebuchet MS" panose="020B0603020202020204" pitchFamily="34" charset="0"/>
            </a:endParaRPr>
          </a:p>
          <a:p>
            <a:endParaRPr lang="en-AU" dirty="0">
              <a:latin typeface="Trebuchet MS" panose="020B0603020202020204" pitchFamily="34" charset="0"/>
            </a:endParaRPr>
          </a:p>
        </p:txBody>
      </p:sp>
      <p:pic>
        <p:nvPicPr>
          <p:cNvPr id="2050" name="Picture 2" descr="https://d30y9cdsu7xlg0.cloudfront.net/png/1406868-200.png">
            <a:hlinkClick r:id="rId7" tooltip="Security"/>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2313" y="4833450"/>
            <a:ext cx="412846" cy="3810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d30y9cdsu7xlg0.cloudfront.net/png/1014283-200.png">
            <a:hlinkClick r:id="rId9" tooltip="Health"/>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069" y="5495219"/>
            <a:ext cx="357601" cy="33009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d30y9cdsu7xlg0.cloudfront.net/png/1258170-200.png">
            <a:hlinkClick r:id="rId11" tooltip="Normal Child"/>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05350" y="3981450"/>
            <a:ext cx="618586" cy="57100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d30y9cdsu7xlg0.cloudfront.net/png/30149-200.png">
            <a:hlinkClick r:id="rId13" tooltip="Weight Lifting"/>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08314" y="5047074"/>
            <a:ext cx="570489" cy="526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805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Allocation into core services</a:t>
            </a:r>
            <a:endParaRPr lang="en-AU" dirty="0"/>
          </a:p>
        </p:txBody>
      </p:sp>
      <p:sp>
        <p:nvSpPr>
          <p:cNvPr id="3" name="Text Placeholder 2"/>
          <p:cNvSpPr>
            <a:spLocks noGrp="1"/>
          </p:cNvSpPr>
          <p:nvPr>
            <p:ph type="body" idx="1"/>
          </p:nvPr>
        </p:nvSpPr>
        <p:spPr>
          <a:xfrm>
            <a:off x="435428" y="1161373"/>
            <a:ext cx="8975272" cy="2647575"/>
          </a:xfrm>
        </p:spPr>
        <p:txBody>
          <a:bodyPr/>
          <a:lstStyle/>
          <a:p>
            <a:pPr marL="0" indent="0">
              <a:lnSpc>
                <a:spcPct val="114000"/>
              </a:lnSpc>
              <a:spcBef>
                <a:spcPts val="0"/>
              </a:spcBef>
            </a:pPr>
            <a:r>
              <a:rPr lang="en-AU" sz="1400" dirty="0"/>
              <a:t>The Hubs will be the central entry point for family services, family violence services and perpetrator/men’s </a:t>
            </a:r>
            <a:r>
              <a:rPr lang="en-AU" sz="1400" dirty="0" smtClean="0"/>
              <a:t>services.</a:t>
            </a:r>
          </a:p>
          <a:p>
            <a:pPr marL="0" indent="0">
              <a:lnSpc>
                <a:spcPct val="114000"/>
              </a:lnSpc>
              <a:spcBef>
                <a:spcPts val="0"/>
              </a:spcBef>
            </a:pPr>
            <a:r>
              <a:rPr lang="en-AU" sz="1400" dirty="0" smtClean="0"/>
              <a:t>These </a:t>
            </a:r>
            <a:r>
              <a:rPr lang="en-AU" sz="1400" dirty="0"/>
              <a:t>services are often the core ongoing support services for women, children and young people experiencing family violence, perpetrators, and families in need of support with the care, wellbeing and development of children and young people. </a:t>
            </a:r>
            <a:endParaRPr lang="en-AU" sz="1400" dirty="0" smtClean="0"/>
          </a:p>
          <a:p>
            <a:pPr>
              <a:lnSpc>
                <a:spcPct val="114000"/>
              </a:lnSpc>
              <a:spcBef>
                <a:spcPts val="0"/>
              </a:spcBef>
            </a:pPr>
            <a:r>
              <a:rPr lang="en-AU" sz="1400" dirty="0" smtClean="0"/>
              <a:t>As </a:t>
            </a:r>
            <a:r>
              <a:rPr lang="en-AU" sz="1400" dirty="0"/>
              <a:t>the central entry-point for these partner services, the Hubs will be able to:</a:t>
            </a:r>
          </a:p>
          <a:p>
            <a:pPr lvl="0">
              <a:lnSpc>
                <a:spcPct val="114000"/>
              </a:lnSpc>
              <a:spcBef>
                <a:spcPts val="0"/>
              </a:spcBef>
              <a:buFont typeface="Arial" panose="020B0604020202020204" pitchFamily="34" charset="0"/>
              <a:buChar char="•"/>
            </a:pPr>
            <a:r>
              <a:rPr lang="en-AU" sz="1400" dirty="0"/>
              <a:t>identify the appropriate service and agree this with the person or family</a:t>
            </a:r>
          </a:p>
          <a:p>
            <a:pPr lvl="0">
              <a:lnSpc>
                <a:spcPct val="114000"/>
              </a:lnSpc>
              <a:spcBef>
                <a:spcPts val="0"/>
              </a:spcBef>
              <a:buFont typeface="Arial" panose="020B0604020202020204" pitchFamily="34" charset="0"/>
              <a:buChar char="•"/>
            </a:pPr>
            <a:r>
              <a:rPr lang="en-AU" sz="1400" dirty="0"/>
              <a:t>confirm that the person is eligible for the service and their access priority</a:t>
            </a:r>
          </a:p>
          <a:p>
            <a:pPr lvl="0">
              <a:lnSpc>
                <a:spcPct val="114000"/>
              </a:lnSpc>
              <a:spcBef>
                <a:spcPts val="0"/>
              </a:spcBef>
              <a:buFont typeface="Arial" panose="020B0604020202020204" pitchFamily="34" charset="0"/>
              <a:buChar char="•"/>
            </a:pPr>
            <a:r>
              <a:rPr lang="en-AU" sz="1400" dirty="0"/>
              <a:t>check the current capacity and availability of the service, and</a:t>
            </a:r>
          </a:p>
          <a:p>
            <a:pPr lvl="0">
              <a:lnSpc>
                <a:spcPct val="114000"/>
              </a:lnSpc>
              <a:spcBef>
                <a:spcPts val="0"/>
              </a:spcBef>
              <a:buFont typeface="Arial" panose="020B0604020202020204" pitchFamily="34" charset="0"/>
              <a:buChar char="•"/>
            </a:pPr>
            <a:r>
              <a:rPr lang="en-AU" sz="1400" dirty="0" smtClean="0"/>
              <a:t>allocate </a:t>
            </a:r>
            <a:r>
              <a:rPr lang="en-AU" sz="1400" dirty="0"/>
              <a:t>the person into the service, for example, making and confirming an appointment with a worker, ‘reserving’ a place in a group session, or booking accommodation</a:t>
            </a:r>
            <a:r>
              <a:rPr lang="en-AU" sz="1400" dirty="0" smtClean="0"/>
              <a:t>.</a:t>
            </a:r>
            <a:endParaRPr lang="en-AU" sz="1400" dirty="0"/>
          </a:p>
          <a:p>
            <a:endParaRPr lang="en-AU" sz="1400" dirty="0" smtClean="0"/>
          </a:p>
          <a:p>
            <a:endParaRPr lang="en-AU" sz="1400" dirty="0" smtClean="0"/>
          </a:p>
          <a:p>
            <a:endParaRPr lang="en-AU" sz="1400" dirty="0"/>
          </a:p>
          <a:p>
            <a:endParaRPr lang="en-AU" sz="1400" dirty="0" smtClean="0"/>
          </a:p>
          <a:p>
            <a:endParaRPr lang="en-AU" sz="1400" dirty="0"/>
          </a:p>
          <a:p>
            <a:endParaRPr lang="en-AU" sz="1400" dirty="0" smtClean="0"/>
          </a:p>
          <a:p>
            <a:endParaRPr lang="en-AU" sz="1400" dirty="0"/>
          </a:p>
          <a:p>
            <a:endParaRPr lang="en-AU" sz="1400" dirty="0" smtClean="0"/>
          </a:p>
          <a:p>
            <a:endParaRPr lang="en-AU" sz="1400" dirty="0"/>
          </a:p>
          <a:p>
            <a:pPr marL="0" indent="0">
              <a:lnSpc>
                <a:spcPct val="114000"/>
              </a:lnSpc>
              <a:spcBef>
                <a:spcPts val="0"/>
              </a:spcBef>
            </a:pPr>
            <a:r>
              <a:rPr lang="en-AU" sz="1400" dirty="0" smtClean="0"/>
              <a:t>Further work will be undertaken to work with CSOs to develop the required processes and mechanisms to support the allocation function. </a:t>
            </a:r>
            <a:endParaRPr lang="en-AU" sz="1400" dirty="0"/>
          </a:p>
        </p:txBody>
      </p:sp>
      <p:sp>
        <p:nvSpPr>
          <p:cNvPr id="4" name="Slide Number Placeholder 3"/>
          <p:cNvSpPr>
            <a:spLocks noGrp="1"/>
          </p:cNvSpPr>
          <p:nvPr>
            <p:ph type="sldNum" idx="12"/>
          </p:nvPr>
        </p:nvSpPr>
        <p:spPr>
          <a:xfrm>
            <a:off x="7828355" y="6455224"/>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35</a:t>
            </a:fld>
            <a:endParaRPr lang="en-US" sz="1000" dirty="0">
              <a:solidFill>
                <a:srgbClr val="000000"/>
              </a:solidFill>
              <a:latin typeface="Trebuchet MS"/>
              <a:ea typeface="Trebuchet MS"/>
              <a:cs typeface="Trebuchet MS"/>
              <a:sym typeface="Trebuchet MS"/>
            </a:endParaRPr>
          </a:p>
        </p:txBody>
      </p:sp>
      <p:graphicFrame>
        <p:nvGraphicFramePr>
          <p:cNvPr id="5" name="Table 4"/>
          <p:cNvGraphicFramePr>
            <a:graphicFrameLocks noGrp="1"/>
          </p:cNvGraphicFramePr>
          <p:nvPr>
            <p:extLst>
              <p:ext uri="{D42A27DB-BD31-4B8C-83A1-F6EECF244321}">
                <p14:modId xmlns:p14="http://schemas.microsoft.com/office/powerpoint/2010/main" val="810364433"/>
              </p:ext>
            </p:extLst>
          </p:nvPr>
        </p:nvGraphicFramePr>
        <p:xfrm>
          <a:off x="435428" y="4068235"/>
          <a:ext cx="8860972" cy="1559560"/>
        </p:xfrm>
        <a:graphic>
          <a:graphicData uri="http://schemas.openxmlformats.org/drawingml/2006/table">
            <a:tbl>
              <a:tblPr firstRow="1" bandRow="1">
                <a:tableStyleId>{5C22544A-7EE6-4342-B048-85BDC9FD1C3A}</a:tableStyleId>
              </a:tblPr>
              <a:tblGrid>
                <a:gridCol w="4326405"/>
                <a:gridCol w="4534567"/>
              </a:tblGrid>
              <a:tr h="370840">
                <a:tc>
                  <a:txBody>
                    <a:bodyPr/>
                    <a:lstStyle/>
                    <a:p>
                      <a:r>
                        <a:rPr lang="en-AU" sz="1200" dirty="0" smtClean="0">
                          <a:latin typeface="Trebuchet MS" panose="020B0603020202020204" pitchFamily="34" charset="0"/>
                        </a:rPr>
                        <a:t>Hubs</a:t>
                      </a:r>
                      <a:r>
                        <a:rPr lang="en-AU" sz="1200" baseline="0" dirty="0" smtClean="0">
                          <a:latin typeface="Trebuchet MS" panose="020B0603020202020204" pitchFamily="34" charset="0"/>
                        </a:rPr>
                        <a:t> will:</a:t>
                      </a:r>
                      <a:endParaRPr lang="en-AU" sz="1200" dirty="0">
                        <a:latin typeface="Trebuchet MS" panose="020B0603020202020204" pitchFamily="34" charset="0"/>
                      </a:endParaRPr>
                    </a:p>
                  </a:txBody>
                  <a:tcPr marL="99060" marR="99060">
                    <a:solidFill>
                      <a:srgbClr val="D26900"/>
                    </a:solidFill>
                  </a:tcPr>
                </a:tc>
                <a:tc>
                  <a:txBody>
                    <a:bodyPr/>
                    <a:lstStyle/>
                    <a:p>
                      <a:r>
                        <a:rPr lang="en-AU" sz="1200" dirty="0" smtClean="0">
                          <a:latin typeface="Trebuchet MS" panose="020B0603020202020204" pitchFamily="34" charset="0"/>
                        </a:rPr>
                        <a:t>Core</a:t>
                      </a:r>
                      <a:r>
                        <a:rPr lang="en-AU" sz="1200" baseline="0" dirty="0" smtClean="0">
                          <a:latin typeface="Trebuchet MS" panose="020B0603020202020204" pitchFamily="34" charset="0"/>
                        </a:rPr>
                        <a:t> services will:</a:t>
                      </a:r>
                      <a:endParaRPr lang="en-AU" sz="1200" dirty="0">
                        <a:latin typeface="Trebuchet MS" panose="020B0603020202020204" pitchFamily="34" charset="0"/>
                      </a:endParaRPr>
                    </a:p>
                  </a:txBody>
                  <a:tcPr marL="99060" marR="99060">
                    <a:solidFill>
                      <a:srgbClr val="D26900"/>
                    </a:solidFill>
                  </a:tcPr>
                </a:tc>
              </a:tr>
              <a:tr h="370840">
                <a:tc>
                  <a:txBody>
                    <a:bodyPr/>
                    <a:lstStyle/>
                    <a:p>
                      <a:pPr marL="85725" lvl="0" indent="-85725">
                        <a:buFont typeface="Arial" panose="020B0604020202020204" pitchFamily="34" charset="0"/>
                        <a:buChar char="•"/>
                      </a:pPr>
                      <a:r>
                        <a:rPr lang="en-AU" sz="1200" dirty="0" smtClean="0">
                          <a:latin typeface="Trebuchet MS" panose="020B0603020202020204" pitchFamily="34" charset="0"/>
                        </a:rPr>
                        <a:t>Allocate urgent or priority cases within one day, with all other cases allocated within one week</a:t>
                      </a:r>
                    </a:p>
                    <a:p>
                      <a:pPr marL="85725" lvl="0" indent="-85725">
                        <a:buFont typeface="Arial" panose="020B0604020202020204" pitchFamily="34" charset="0"/>
                        <a:buChar char="•"/>
                      </a:pPr>
                      <a:r>
                        <a:rPr lang="en-AU" sz="1200" dirty="0" smtClean="0">
                          <a:latin typeface="Trebuchet MS" panose="020B0603020202020204" pitchFamily="34" charset="0"/>
                        </a:rPr>
                        <a:t>Clearly allocate responsibility to either the Hubs or core services to provide active engagement and risk monitoring </a:t>
                      </a:r>
                    </a:p>
                    <a:p>
                      <a:pPr marL="85725" lvl="0" indent="-85725">
                        <a:buFont typeface="Arial" panose="020B0604020202020204" pitchFamily="34" charset="0"/>
                        <a:buChar char="•"/>
                      </a:pPr>
                      <a:r>
                        <a:rPr lang="en-AU" sz="1200" dirty="0" smtClean="0">
                          <a:latin typeface="Trebuchet MS" panose="020B0603020202020204" pitchFamily="34" charset="0"/>
                        </a:rPr>
                        <a:t>Provide the service with the assessment, plan and any other relevant information</a:t>
                      </a:r>
                    </a:p>
                  </a:txBody>
                  <a:tcPr marL="99060" marR="99060">
                    <a:solidFill>
                      <a:schemeClr val="bg1"/>
                    </a:solidFill>
                  </a:tcPr>
                </a:tc>
                <a:tc>
                  <a:txBody>
                    <a:bodyPr/>
                    <a:lstStyle/>
                    <a:p>
                      <a:pPr marL="85725" lvl="0" indent="-85725">
                        <a:buFont typeface="Arial" panose="020B0604020202020204" pitchFamily="34" charset="0"/>
                        <a:buChar char="•"/>
                      </a:pPr>
                      <a:r>
                        <a:rPr lang="en-AU" sz="1200" dirty="0" smtClean="0">
                          <a:latin typeface="Trebuchet MS" panose="020B0603020202020204" pitchFamily="34" charset="0"/>
                        </a:rPr>
                        <a:t>Accept the allocation and agree to provide a service</a:t>
                      </a:r>
                    </a:p>
                    <a:p>
                      <a:pPr marL="85725" lvl="0" indent="-85725">
                        <a:buFont typeface="Arial" panose="020B0604020202020204" pitchFamily="34" charset="0"/>
                        <a:buChar char="•"/>
                      </a:pPr>
                      <a:r>
                        <a:rPr lang="en-AU" sz="1200" dirty="0" smtClean="0">
                          <a:latin typeface="Trebuchet MS" panose="020B0603020202020204" pitchFamily="34" charset="0"/>
                        </a:rPr>
                        <a:t>Confirm their ability to provide active engagement and risk monitoring if this is allocated</a:t>
                      </a:r>
                    </a:p>
                    <a:p>
                      <a:pPr marL="85725" lvl="0" indent="-85725">
                        <a:buFont typeface="Arial" panose="020B0604020202020204" pitchFamily="34" charset="0"/>
                        <a:buChar char="•"/>
                      </a:pPr>
                      <a:r>
                        <a:rPr lang="en-AU" sz="1200" dirty="0" smtClean="0">
                          <a:latin typeface="Trebuchet MS" panose="020B0603020202020204" pitchFamily="34" charset="0"/>
                        </a:rPr>
                        <a:t>Receive the assessment and plan, to ensure that the client is not re-assessed</a:t>
                      </a:r>
                    </a:p>
                    <a:p>
                      <a:endParaRPr lang="en-AU" sz="1200" dirty="0" smtClean="0">
                        <a:latin typeface="Trebuchet MS" panose="020B0603020202020204" pitchFamily="34" charset="0"/>
                      </a:endParaRPr>
                    </a:p>
                  </a:txBody>
                  <a:tcPr marL="99060" marR="99060">
                    <a:solidFill>
                      <a:schemeClr val="bg1"/>
                    </a:solidFill>
                  </a:tcPr>
                </a:tc>
              </a:tr>
            </a:tbl>
          </a:graphicData>
        </a:graphic>
      </p:graphicFrame>
      <p:pic>
        <p:nvPicPr>
          <p:cNvPr id="7" name="Picture 4" descr="https://d30y9cdsu7xlg0.cloudfront.net/png/1210192-200.png">
            <a:hlinkClick r:id="rId3" tooltip="connection"/>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051" y="257180"/>
            <a:ext cx="659215" cy="659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697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36850" y="3265818"/>
            <a:ext cx="8300812" cy="2842023"/>
          </a:xfrm>
          <a:prstGeom prst="rect">
            <a:avLst/>
          </a:prstGeom>
          <a:solidFill>
            <a:srgbClr val="FFDE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6" name="TextBox 5"/>
          <p:cNvSpPr txBox="1"/>
          <p:nvPr/>
        </p:nvSpPr>
        <p:spPr>
          <a:xfrm>
            <a:off x="5225728" y="3245511"/>
            <a:ext cx="3826216" cy="2862322"/>
          </a:xfrm>
          <a:prstGeom prst="rect">
            <a:avLst/>
          </a:prstGeom>
          <a:noFill/>
        </p:spPr>
        <p:txBody>
          <a:bodyPr wrap="square" rtlCol="0">
            <a:spAutoFit/>
          </a:bodyPr>
          <a:lstStyle/>
          <a:p>
            <a:pPr marL="285750" lvl="0" indent="-285750">
              <a:buFont typeface="Arial" panose="020B0604020202020204" pitchFamily="34" charset="0"/>
              <a:buChar char="•"/>
            </a:pPr>
            <a:r>
              <a:rPr lang="en-AU" sz="1200" dirty="0" smtClean="0">
                <a:latin typeface="Trebuchet MS" panose="020B0603020202020204" pitchFamily="34" charset="0"/>
              </a:rPr>
              <a:t>health </a:t>
            </a:r>
            <a:r>
              <a:rPr lang="en-AU" sz="1200" dirty="0">
                <a:latin typeface="Trebuchet MS" panose="020B0603020202020204" pitchFamily="34" charset="0"/>
              </a:rPr>
              <a:t>services, including mental health, and drug and alcohol services, forensic services, community health, and hospitals</a:t>
            </a:r>
          </a:p>
          <a:p>
            <a:pPr marL="285750" indent="-285750">
              <a:buFont typeface="Arial" panose="020B0604020202020204" pitchFamily="34" charset="0"/>
              <a:buChar char="•"/>
            </a:pPr>
            <a:r>
              <a:rPr lang="en-AU" sz="1200" dirty="0">
                <a:latin typeface="Trebuchet MS" panose="020B0603020202020204" pitchFamily="34" charset="0"/>
              </a:rPr>
              <a:t>disability services</a:t>
            </a:r>
          </a:p>
          <a:p>
            <a:pPr marL="285750" lvl="0" indent="-285750">
              <a:buFont typeface="Arial" panose="020B0604020202020204" pitchFamily="34" charset="0"/>
              <a:buChar char="•"/>
            </a:pPr>
            <a:r>
              <a:rPr lang="en-AU" sz="1200" dirty="0" smtClean="0">
                <a:latin typeface="Trebuchet MS" panose="020B0603020202020204" pitchFamily="34" charset="0"/>
              </a:rPr>
              <a:t>Centres </a:t>
            </a:r>
            <a:r>
              <a:rPr lang="en-AU" sz="1200" dirty="0">
                <a:latin typeface="Trebuchet MS" panose="020B0603020202020204" pitchFamily="34" charset="0"/>
              </a:rPr>
              <a:t>Against Sexual Assault</a:t>
            </a:r>
          </a:p>
          <a:p>
            <a:pPr marL="285750" lvl="0" indent="-285750">
              <a:buFont typeface="Arial" panose="020B0604020202020204" pitchFamily="34" charset="0"/>
              <a:buChar char="•"/>
            </a:pPr>
            <a:r>
              <a:rPr lang="en-AU" sz="1200" dirty="0">
                <a:latin typeface="Trebuchet MS" panose="020B0603020202020204" pitchFamily="34" charset="0"/>
              </a:rPr>
              <a:t>Victims of Crime Helpline and Victims Assistance Program</a:t>
            </a:r>
          </a:p>
          <a:p>
            <a:pPr marL="285750" lvl="0" indent="-285750">
              <a:buFont typeface="Arial" panose="020B0604020202020204" pitchFamily="34" charset="0"/>
              <a:buChar char="•"/>
            </a:pPr>
            <a:r>
              <a:rPr lang="en-AU" sz="1200" dirty="0">
                <a:latin typeface="Trebuchet MS" panose="020B0603020202020204" pitchFamily="34" charset="0"/>
              </a:rPr>
              <a:t>schools</a:t>
            </a:r>
          </a:p>
          <a:p>
            <a:pPr marL="285750" lvl="0" indent="-285750">
              <a:buFont typeface="Arial" panose="020B0604020202020204" pitchFamily="34" charset="0"/>
              <a:buChar char="•"/>
            </a:pPr>
            <a:r>
              <a:rPr lang="en-AU" sz="1200" dirty="0">
                <a:latin typeface="Trebuchet MS" panose="020B0603020202020204" pitchFamily="34" charset="0"/>
              </a:rPr>
              <a:t>training and employment services</a:t>
            </a:r>
          </a:p>
          <a:p>
            <a:pPr marL="285750" lvl="0" indent="-285750">
              <a:buFont typeface="Arial" panose="020B0604020202020204" pitchFamily="34" charset="0"/>
              <a:buChar char="•"/>
            </a:pPr>
            <a:r>
              <a:rPr lang="en-AU" sz="1200" dirty="0">
                <a:latin typeface="Trebuchet MS" panose="020B0603020202020204" pitchFamily="34" charset="0"/>
              </a:rPr>
              <a:t>Centrelink </a:t>
            </a:r>
          </a:p>
          <a:p>
            <a:pPr marL="285750" lvl="0" indent="-285750">
              <a:buFont typeface="Arial" panose="020B0604020202020204" pitchFamily="34" charset="0"/>
              <a:buChar char="•"/>
            </a:pPr>
            <a:r>
              <a:rPr lang="en-AU" sz="1200" dirty="0">
                <a:latin typeface="Trebuchet MS" panose="020B0603020202020204" pitchFamily="34" charset="0"/>
              </a:rPr>
              <a:t>Consumer Affairs Victoria</a:t>
            </a:r>
          </a:p>
          <a:p>
            <a:pPr marL="285750" lvl="0" indent="-285750">
              <a:buFont typeface="Arial" panose="020B0604020202020204" pitchFamily="34" charset="0"/>
              <a:buChar char="•"/>
            </a:pPr>
            <a:r>
              <a:rPr lang="en-AU" sz="1200" dirty="0">
                <a:latin typeface="Trebuchet MS" panose="020B0603020202020204" pitchFamily="34" charset="0"/>
              </a:rPr>
              <a:t>services for older people</a:t>
            </a:r>
          </a:p>
          <a:p>
            <a:pPr marL="285750" lvl="0" indent="-285750">
              <a:buFont typeface="Arial" panose="020B0604020202020204" pitchFamily="34" charset="0"/>
              <a:buChar char="•"/>
            </a:pPr>
            <a:r>
              <a:rPr lang="en-AU" sz="1200" dirty="0" smtClean="0">
                <a:latin typeface="Trebuchet MS" panose="020B0603020202020204" pitchFamily="34" charset="0"/>
              </a:rPr>
              <a:t>Corrections </a:t>
            </a:r>
            <a:r>
              <a:rPr lang="en-AU" sz="1200" dirty="0">
                <a:latin typeface="Trebuchet MS" panose="020B0603020202020204" pitchFamily="34" charset="0"/>
              </a:rPr>
              <a:t>Victoria</a:t>
            </a:r>
          </a:p>
          <a:p>
            <a:pPr marL="285750" lvl="0" indent="-285750">
              <a:buFont typeface="Arial" panose="020B0604020202020204" pitchFamily="34" charset="0"/>
              <a:buChar char="•"/>
            </a:pPr>
            <a:r>
              <a:rPr lang="en-AU" sz="1200" dirty="0" smtClean="0">
                <a:latin typeface="Trebuchet MS" panose="020B0603020202020204" pitchFamily="34" charset="0"/>
              </a:rPr>
              <a:t>services </a:t>
            </a:r>
            <a:r>
              <a:rPr lang="en-AU" sz="1200" dirty="0">
                <a:latin typeface="Trebuchet MS" panose="020B0603020202020204" pitchFamily="34" charset="0"/>
              </a:rPr>
              <a:t>that support families where adolescents use violence in the </a:t>
            </a:r>
            <a:r>
              <a:rPr lang="en-AU" sz="1200" dirty="0" smtClean="0">
                <a:latin typeface="Trebuchet MS" panose="020B0603020202020204" pitchFamily="34" charset="0"/>
              </a:rPr>
              <a:t>home</a:t>
            </a:r>
            <a:endParaRPr lang="en-AU" sz="1200" dirty="0">
              <a:latin typeface="Trebuchet MS" panose="020B0603020202020204" pitchFamily="34" charset="0"/>
            </a:endParaRPr>
          </a:p>
        </p:txBody>
      </p:sp>
      <p:sp>
        <p:nvSpPr>
          <p:cNvPr id="2" name="Title 1"/>
          <p:cNvSpPr>
            <a:spLocks noGrp="1"/>
          </p:cNvSpPr>
          <p:nvPr>
            <p:ph type="title"/>
          </p:nvPr>
        </p:nvSpPr>
        <p:spPr/>
        <p:txBody>
          <a:bodyPr/>
          <a:lstStyle/>
          <a:p>
            <a:r>
              <a:rPr lang="en-AU" dirty="0" smtClean="0"/>
              <a:t>Referrals to other services</a:t>
            </a:r>
            <a:endParaRPr lang="en-AU" dirty="0"/>
          </a:p>
        </p:txBody>
      </p:sp>
      <p:sp>
        <p:nvSpPr>
          <p:cNvPr id="3" name="Text Placeholder 2"/>
          <p:cNvSpPr>
            <a:spLocks noGrp="1"/>
          </p:cNvSpPr>
          <p:nvPr>
            <p:ph type="body" idx="1"/>
          </p:nvPr>
        </p:nvSpPr>
        <p:spPr>
          <a:xfrm>
            <a:off x="280218" y="1339863"/>
            <a:ext cx="9405649" cy="2053423"/>
          </a:xfrm>
        </p:spPr>
        <p:txBody>
          <a:bodyPr/>
          <a:lstStyle/>
          <a:p>
            <a:pPr marL="285750" indent="-285750">
              <a:lnSpc>
                <a:spcPct val="114000"/>
              </a:lnSpc>
              <a:spcBef>
                <a:spcPts val="0"/>
              </a:spcBef>
              <a:buFont typeface="Arial" panose="020B0604020202020204" pitchFamily="34" charset="0"/>
              <a:buChar char="•"/>
            </a:pPr>
            <a:r>
              <a:rPr lang="en-AU" sz="1400" dirty="0"/>
              <a:t>The Hubs will help people to navigate and connect with the broader range of services that may be required to meet the person’s needs. </a:t>
            </a:r>
            <a:endParaRPr lang="en-AU" sz="1400" dirty="0" smtClean="0"/>
          </a:p>
          <a:p>
            <a:pPr marL="285750" indent="-285750">
              <a:lnSpc>
                <a:spcPct val="114000"/>
              </a:lnSpc>
              <a:spcBef>
                <a:spcPts val="0"/>
              </a:spcBef>
              <a:buFont typeface="Arial" panose="020B0604020202020204" pitchFamily="34" charset="0"/>
              <a:buChar char="•"/>
            </a:pPr>
            <a:r>
              <a:rPr lang="en-AU" sz="1400" dirty="0" smtClean="0"/>
              <a:t>Some </a:t>
            </a:r>
            <a:r>
              <a:rPr lang="en-AU" sz="1400" dirty="0"/>
              <a:t>pathways will be developed and agreed at a </a:t>
            </a:r>
            <a:r>
              <a:rPr lang="en-AU" sz="1400" dirty="0" err="1"/>
              <a:t>statewide</a:t>
            </a:r>
            <a:r>
              <a:rPr lang="en-AU" sz="1400" dirty="0"/>
              <a:t> level, whilst others may be at an area level.</a:t>
            </a:r>
            <a:endParaRPr lang="en-AU" sz="1400" dirty="0" smtClean="0"/>
          </a:p>
          <a:p>
            <a:pPr marL="285750" indent="-285750">
              <a:lnSpc>
                <a:spcPct val="114000"/>
              </a:lnSpc>
              <a:spcBef>
                <a:spcPts val="0"/>
              </a:spcBef>
              <a:buFont typeface="Arial" panose="020B0604020202020204" pitchFamily="34" charset="0"/>
              <a:buChar char="•"/>
            </a:pPr>
            <a:r>
              <a:rPr lang="en-AU" sz="1400" dirty="0" smtClean="0"/>
              <a:t>Referrals will be facilitated by the Hubs where necessary by phoning </a:t>
            </a:r>
            <a:r>
              <a:rPr lang="en-AU" sz="1400" dirty="0"/>
              <a:t>the service for the person, explaining the situation (and passing on information to the service with the person’s consent), and in some cases where people need more support, helping them to navigate the service system. </a:t>
            </a:r>
            <a:endParaRPr lang="en-AU" sz="1400" dirty="0" smtClean="0"/>
          </a:p>
          <a:p>
            <a:pPr marL="0" indent="0">
              <a:lnSpc>
                <a:spcPct val="114000"/>
              </a:lnSpc>
              <a:spcBef>
                <a:spcPts val="0"/>
              </a:spcBef>
            </a:pPr>
            <a:r>
              <a:rPr lang="en-AU" sz="1400" dirty="0" smtClean="0"/>
              <a:t>The </a:t>
            </a:r>
            <a:r>
              <a:rPr lang="en-AU" sz="1400" dirty="0"/>
              <a:t>Hubs will have clear pathways and arrangements with key services at </a:t>
            </a:r>
            <a:r>
              <a:rPr lang="en-AU" sz="1400" dirty="0" err="1"/>
              <a:t>statewide</a:t>
            </a:r>
            <a:r>
              <a:rPr lang="en-AU" sz="1400" dirty="0"/>
              <a:t> and local area levels, such as</a:t>
            </a:r>
            <a:r>
              <a:rPr lang="en-AU" sz="1400" dirty="0" smtClean="0"/>
              <a:t>:</a:t>
            </a:r>
            <a:endParaRPr lang="en-AU" sz="1400" dirty="0"/>
          </a:p>
        </p:txBody>
      </p:sp>
      <p:sp>
        <p:nvSpPr>
          <p:cNvPr id="4" name="Slide Number Placeholder 3"/>
          <p:cNvSpPr>
            <a:spLocks noGrp="1"/>
          </p:cNvSpPr>
          <p:nvPr>
            <p:ph type="sldNum" idx="12"/>
          </p:nvPr>
        </p:nvSpPr>
        <p:spPr>
          <a:xfrm>
            <a:off x="7815040" y="6430944"/>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36</a:t>
            </a:fld>
            <a:endParaRPr lang="en-US" sz="1000" dirty="0">
              <a:solidFill>
                <a:srgbClr val="000000"/>
              </a:solidFill>
              <a:latin typeface="Trebuchet MS"/>
              <a:ea typeface="Trebuchet MS"/>
              <a:cs typeface="Trebuchet MS"/>
              <a:sym typeface="Trebuchet MS"/>
            </a:endParaRPr>
          </a:p>
        </p:txBody>
      </p:sp>
      <p:sp>
        <p:nvSpPr>
          <p:cNvPr id="5" name="TextBox 4"/>
          <p:cNvSpPr txBox="1"/>
          <p:nvPr/>
        </p:nvSpPr>
        <p:spPr>
          <a:xfrm>
            <a:off x="884474" y="3265818"/>
            <a:ext cx="4290787" cy="2862322"/>
          </a:xfrm>
          <a:prstGeom prst="rect">
            <a:avLst/>
          </a:prstGeom>
          <a:noFill/>
        </p:spPr>
        <p:txBody>
          <a:bodyPr wrap="square" rtlCol="0">
            <a:spAutoFit/>
          </a:bodyPr>
          <a:lstStyle/>
          <a:p>
            <a:pPr marL="285750" lvl="0" indent="-285750">
              <a:buFont typeface="Arial" panose="020B0604020202020204" pitchFamily="34" charset="0"/>
              <a:buChar char="•"/>
            </a:pPr>
            <a:r>
              <a:rPr lang="en-AU" sz="1200" dirty="0">
                <a:latin typeface="Trebuchet MS" panose="020B0603020202020204" pitchFamily="34" charset="0"/>
              </a:rPr>
              <a:t>early childhood, including maternal and child health services</a:t>
            </a:r>
          </a:p>
          <a:p>
            <a:pPr marL="285750" lvl="0" indent="-285750">
              <a:buFont typeface="Arial" panose="020B0604020202020204" pitchFamily="34" charset="0"/>
              <a:buChar char="•"/>
            </a:pPr>
            <a:r>
              <a:rPr lang="en-AU" sz="1200" dirty="0">
                <a:latin typeface="Trebuchet MS" panose="020B0603020202020204" pitchFamily="34" charset="0"/>
              </a:rPr>
              <a:t>Aboriginal community controlled organisations</a:t>
            </a:r>
          </a:p>
          <a:p>
            <a:pPr marL="285750" lvl="0" indent="-285750">
              <a:buFont typeface="Arial" panose="020B0604020202020204" pitchFamily="34" charset="0"/>
              <a:buChar char="•"/>
            </a:pPr>
            <a:r>
              <a:rPr lang="en-AU" sz="1200" dirty="0">
                <a:latin typeface="Trebuchet MS" panose="020B0603020202020204" pitchFamily="34" charset="0"/>
              </a:rPr>
              <a:t>courts and tribunals, including court programs such as Court Integrated Services Program, Koori programs and family violence practitioners in specialist family violence courts</a:t>
            </a:r>
          </a:p>
          <a:p>
            <a:pPr marL="285750" lvl="0" indent="-285750">
              <a:buFont typeface="Arial" panose="020B0604020202020204" pitchFamily="34" charset="0"/>
              <a:buChar char="•"/>
            </a:pPr>
            <a:r>
              <a:rPr lang="en-AU" sz="1200" dirty="0">
                <a:latin typeface="Trebuchet MS" panose="020B0603020202020204" pitchFamily="34" charset="0"/>
              </a:rPr>
              <a:t>legal services</a:t>
            </a:r>
          </a:p>
          <a:p>
            <a:pPr marL="285750" lvl="0" indent="-285750">
              <a:buFont typeface="Arial" panose="020B0604020202020204" pitchFamily="34" charset="0"/>
              <a:buChar char="•"/>
            </a:pPr>
            <a:r>
              <a:rPr lang="en-AU" sz="1200" dirty="0">
                <a:latin typeface="Trebuchet MS" panose="020B0603020202020204" pitchFamily="34" charset="0"/>
              </a:rPr>
              <a:t>financial </a:t>
            </a:r>
            <a:r>
              <a:rPr lang="en-AU" sz="1200" dirty="0" smtClean="0">
                <a:latin typeface="Trebuchet MS" panose="020B0603020202020204" pitchFamily="34" charset="0"/>
              </a:rPr>
              <a:t>counselling</a:t>
            </a:r>
          </a:p>
          <a:p>
            <a:pPr marL="285750" lvl="0" indent="-285750">
              <a:buFont typeface="Arial" panose="020B0604020202020204" pitchFamily="34" charset="0"/>
              <a:buChar char="•"/>
            </a:pPr>
            <a:r>
              <a:rPr lang="en-AU" sz="1200" dirty="0">
                <a:latin typeface="Trebuchet MS" panose="020B0603020202020204" pitchFamily="34" charset="0"/>
              </a:rPr>
              <a:t>multicultural services</a:t>
            </a:r>
          </a:p>
          <a:p>
            <a:pPr marL="285750" lvl="0" indent="-285750">
              <a:buFont typeface="Arial" panose="020B0604020202020204" pitchFamily="34" charset="0"/>
              <a:buChar char="•"/>
            </a:pPr>
            <a:r>
              <a:rPr lang="en-AU" sz="1200" dirty="0" smtClean="0">
                <a:latin typeface="Trebuchet MS" panose="020B0603020202020204" pitchFamily="34" charset="0"/>
              </a:rPr>
              <a:t>homelessness </a:t>
            </a:r>
            <a:r>
              <a:rPr lang="en-AU" sz="1200" dirty="0">
                <a:latin typeface="Trebuchet MS" panose="020B0603020202020204" pitchFamily="34" charset="0"/>
              </a:rPr>
              <a:t>and housing services</a:t>
            </a:r>
          </a:p>
          <a:p>
            <a:pPr marL="285750" lvl="0" indent="-285750">
              <a:buFont typeface="Arial" panose="020B0604020202020204" pitchFamily="34" charset="0"/>
              <a:buChar char="•"/>
            </a:pPr>
            <a:r>
              <a:rPr lang="en-AU" sz="1200" dirty="0">
                <a:latin typeface="Trebuchet MS" panose="020B0603020202020204" pitchFamily="34" charset="0"/>
              </a:rPr>
              <a:t>tenancy </a:t>
            </a:r>
            <a:r>
              <a:rPr lang="en-AU" sz="1200" dirty="0" smtClean="0">
                <a:latin typeface="Trebuchet MS" panose="020B0603020202020204" pitchFamily="34" charset="0"/>
              </a:rPr>
              <a:t>services</a:t>
            </a:r>
          </a:p>
          <a:p>
            <a:pPr marL="285750" lvl="0" indent="-285750">
              <a:buFont typeface="Arial" panose="020B0604020202020204" pitchFamily="34" charset="0"/>
              <a:buChar char="•"/>
            </a:pPr>
            <a:r>
              <a:rPr lang="en-AU" sz="1200" dirty="0" smtClean="0">
                <a:latin typeface="Trebuchet MS" panose="020B0603020202020204" pitchFamily="34" charset="0"/>
              </a:rPr>
              <a:t>LGBTI services</a:t>
            </a:r>
            <a:endParaRPr lang="en-AU" sz="1200" dirty="0">
              <a:latin typeface="Trebuchet MS" panose="020B0603020202020204" pitchFamily="34" charset="0"/>
            </a:endParaRPr>
          </a:p>
          <a:p>
            <a:pPr marL="285750" lvl="0" indent="-285750">
              <a:buFont typeface="Arial" panose="020B0604020202020204" pitchFamily="34" charset="0"/>
              <a:buChar char="•"/>
            </a:pPr>
            <a:r>
              <a:rPr lang="en-AU" sz="1200" dirty="0">
                <a:latin typeface="Trebuchet MS" panose="020B0603020202020204" pitchFamily="34" charset="0"/>
              </a:rPr>
              <a:t>youth services, including services that work with young people in contact with the criminal justice </a:t>
            </a:r>
            <a:r>
              <a:rPr lang="en-AU" sz="1200" dirty="0" smtClean="0">
                <a:latin typeface="Trebuchet MS" panose="020B0603020202020204" pitchFamily="34" charset="0"/>
              </a:rPr>
              <a:t>system</a:t>
            </a:r>
            <a:endParaRPr lang="en-AU" sz="1200" dirty="0">
              <a:latin typeface="Trebuchet MS" panose="020B0603020202020204" pitchFamily="34" charset="0"/>
            </a:endParaRPr>
          </a:p>
        </p:txBody>
      </p:sp>
      <p:pic>
        <p:nvPicPr>
          <p:cNvPr id="9" name="Picture 6" descr="https://d30y9cdsu7xlg0.cloudfront.net/png/1241165-200.png">
            <a:hlinkClick r:id="rId3" tooltip="connection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218" y="257172"/>
            <a:ext cx="649690" cy="649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4835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Review and monitoring</a:t>
            </a:r>
            <a:endParaRPr lang="en-AU" dirty="0"/>
          </a:p>
        </p:txBody>
      </p:sp>
      <p:sp>
        <p:nvSpPr>
          <p:cNvPr id="3" name="Text Placeholder 2"/>
          <p:cNvSpPr>
            <a:spLocks noGrp="1"/>
          </p:cNvSpPr>
          <p:nvPr>
            <p:ph type="body" idx="1"/>
          </p:nvPr>
        </p:nvSpPr>
        <p:spPr>
          <a:xfrm>
            <a:off x="329610" y="1072691"/>
            <a:ext cx="9081090" cy="4114800"/>
          </a:xfrm>
        </p:spPr>
        <p:txBody>
          <a:bodyPr/>
          <a:lstStyle/>
          <a:p>
            <a:pPr marL="0" indent="0">
              <a:lnSpc>
                <a:spcPct val="114000"/>
              </a:lnSpc>
              <a:spcBef>
                <a:spcPts val="0"/>
              </a:spcBef>
            </a:pPr>
            <a:r>
              <a:rPr lang="en-AU" dirty="0"/>
              <a:t>The Hubs will have systems and functions that go beyond being merely a ‘front-door’ to a continually siloed service system. </a:t>
            </a:r>
            <a:endParaRPr lang="en-AU" dirty="0" smtClean="0"/>
          </a:p>
          <a:p>
            <a:pPr marL="0" indent="0">
              <a:lnSpc>
                <a:spcPct val="114000"/>
              </a:lnSpc>
              <a:spcBef>
                <a:spcPts val="0"/>
              </a:spcBef>
            </a:pPr>
            <a:r>
              <a:rPr lang="en-AU" dirty="0" smtClean="0"/>
              <a:t>In </a:t>
            </a:r>
            <a:r>
              <a:rPr lang="en-AU" dirty="0"/>
              <a:t>partnership with other justice, health, social and community services, the Hubs will be a catalyst for more integrated and effective services throughout a person or family’s experience.</a:t>
            </a:r>
          </a:p>
          <a:p>
            <a:pPr marL="0" indent="0">
              <a:lnSpc>
                <a:spcPct val="114000"/>
              </a:lnSpc>
              <a:spcBef>
                <a:spcPts val="0"/>
              </a:spcBef>
            </a:pPr>
            <a:r>
              <a:rPr lang="en-AU" dirty="0" smtClean="0"/>
              <a:t>The </a:t>
            </a:r>
            <a:r>
              <a:rPr lang="en-AU" dirty="0"/>
              <a:t>Hubs will contribute to effective services and ensuring that outcomes are achieved. In particular, the Hubs will:</a:t>
            </a:r>
          </a:p>
          <a:p>
            <a:pPr lvl="0">
              <a:lnSpc>
                <a:spcPct val="114000"/>
              </a:lnSpc>
              <a:spcBef>
                <a:spcPts val="0"/>
              </a:spcBef>
              <a:buFont typeface="Arial" panose="020B0604020202020204" pitchFamily="34" charset="0"/>
              <a:buChar char="•"/>
            </a:pPr>
            <a:r>
              <a:rPr lang="en-AU" dirty="0"/>
              <a:t>increase the information and understanding available about all family </a:t>
            </a:r>
            <a:r>
              <a:rPr lang="en-AU" dirty="0" smtClean="0"/>
              <a:t>members and their needs and their previous or current engagement with services (especially perpetrators of family violence)</a:t>
            </a:r>
            <a:endParaRPr lang="en-AU" dirty="0"/>
          </a:p>
          <a:p>
            <a:pPr lvl="0">
              <a:lnSpc>
                <a:spcPct val="114000"/>
              </a:lnSpc>
              <a:spcBef>
                <a:spcPts val="0"/>
              </a:spcBef>
              <a:buFont typeface="Arial" panose="020B0604020202020204" pitchFamily="34" charset="0"/>
              <a:buChar char="•"/>
            </a:pPr>
            <a:r>
              <a:rPr lang="en-AU" dirty="0"/>
              <a:t>provide a ‘feedback loop’ about people’s engagement with services in and beyond the </a:t>
            </a:r>
            <a:r>
              <a:rPr lang="en-AU" dirty="0" smtClean="0"/>
              <a:t>Hubs to support continuous improvement at the practice, local area and system level </a:t>
            </a:r>
          </a:p>
          <a:p>
            <a:pPr lvl="0">
              <a:lnSpc>
                <a:spcPct val="114000"/>
              </a:lnSpc>
              <a:spcBef>
                <a:spcPts val="0"/>
              </a:spcBef>
              <a:buFont typeface="Arial" panose="020B0604020202020204" pitchFamily="34" charset="0"/>
              <a:buChar char="•"/>
            </a:pPr>
            <a:r>
              <a:rPr lang="en-AU" dirty="0" smtClean="0"/>
              <a:t>identify barriers to achieving the client’s goals or sustaining engagement with services and strategies to overcome them</a:t>
            </a:r>
            <a:endParaRPr lang="en-AU" dirty="0"/>
          </a:p>
          <a:p>
            <a:pPr lvl="0">
              <a:lnSpc>
                <a:spcPct val="114000"/>
              </a:lnSpc>
              <a:spcBef>
                <a:spcPts val="0"/>
              </a:spcBef>
              <a:buFont typeface="Arial" panose="020B0604020202020204" pitchFamily="34" charset="0"/>
              <a:buChar char="•"/>
            </a:pPr>
            <a:r>
              <a:rPr lang="en-AU" dirty="0"/>
              <a:t>bring services together so that clients have greater agency over the supports they receive, and provide clearer, more collaborative responsibilities for the different specialist services working with an individual or family. </a:t>
            </a:r>
            <a:endParaRPr lang="en-AU" dirty="0" smtClean="0"/>
          </a:p>
          <a:p>
            <a:pPr marL="0" indent="0">
              <a:lnSpc>
                <a:spcPct val="114000"/>
              </a:lnSpc>
              <a:spcBef>
                <a:spcPts val="0"/>
              </a:spcBef>
            </a:pPr>
            <a:r>
              <a:rPr lang="en-AU" dirty="0" smtClean="0"/>
              <a:t>In </a:t>
            </a:r>
            <a:r>
              <a:rPr lang="en-AU" dirty="0"/>
              <a:t>tandem with the information sharing scheme, and new risk and needs assessment processes, the Hubs create an opportunity to improve the ways we collect, share and review information - including client and service data - to inform practice, service planning, policy and reform.</a:t>
            </a:r>
          </a:p>
          <a:p>
            <a:pPr>
              <a:lnSpc>
                <a:spcPct val="114000"/>
              </a:lnSpc>
              <a:spcBef>
                <a:spcPts val="0"/>
              </a:spcBef>
            </a:pPr>
            <a:endParaRPr lang="en-AU" b="1" dirty="0"/>
          </a:p>
        </p:txBody>
      </p:sp>
      <p:sp>
        <p:nvSpPr>
          <p:cNvPr id="4" name="Slide Number Placeholder 3"/>
          <p:cNvSpPr>
            <a:spLocks noGrp="1"/>
          </p:cNvSpPr>
          <p:nvPr>
            <p:ph type="sldNum" idx="12"/>
          </p:nvPr>
        </p:nvSpPr>
        <p:spPr>
          <a:xfrm>
            <a:off x="7842256" y="640537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37</a:t>
            </a:fld>
            <a:endParaRPr lang="en-US" sz="1000" dirty="0">
              <a:solidFill>
                <a:srgbClr val="000000"/>
              </a:solidFill>
              <a:latin typeface="Trebuchet MS"/>
              <a:ea typeface="Trebuchet MS"/>
              <a:cs typeface="Trebuchet MS"/>
              <a:sym typeface="Trebuchet MS"/>
            </a:endParaRPr>
          </a:p>
        </p:txBody>
      </p:sp>
      <p:pic>
        <p:nvPicPr>
          <p:cNvPr id="14338" name="Picture 2" descr="https://d30y9cdsu7xlg0.cloudfront.net/png/651875-200.png">
            <a:hlinkClick r:id="rId3" tooltip="feedback"/>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650" y="257492"/>
            <a:ext cx="701222" cy="664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3774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Interface with Child Protection</a:t>
            </a:r>
            <a:endParaRPr lang="en-AU" dirty="0"/>
          </a:p>
        </p:txBody>
      </p:sp>
      <p:sp>
        <p:nvSpPr>
          <p:cNvPr id="3" name="Text Placeholder 2"/>
          <p:cNvSpPr>
            <a:spLocks noGrp="1"/>
          </p:cNvSpPr>
          <p:nvPr>
            <p:ph type="body" idx="1"/>
          </p:nvPr>
        </p:nvSpPr>
        <p:spPr>
          <a:xfrm>
            <a:off x="495300" y="1247776"/>
            <a:ext cx="8936038" cy="4800600"/>
          </a:xfrm>
        </p:spPr>
        <p:txBody>
          <a:bodyPr/>
          <a:lstStyle/>
          <a:p>
            <a:pPr marL="0" indent="0"/>
            <a:r>
              <a:rPr lang="en-AU" sz="1400" b="1" dirty="0" smtClean="0"/>
              <a:t>Referral pathways</a:t>
            </a:r>
          </a:p>
          <a:p>
            <a:pPr marL="285750" indent="-285750">
              <a:buFont typeface="Arial" panose="020B0604020202020204" pitchFamily="34" charset="0"/>
              <a:buChar char="•"/>
            </a:pPr>
            <a:r>
              <a:rPr lang="en-AU" sz="1400" dirty="0" smtClean="0">
                <a:solidFill>
                  <a:schemeClr val="tx1"/>
                </a:solidFill>
              </a:rPr>
              <a:t>Hubs will be supported by the Senior Child Protection practitioner* who will provide expert advice regarding the safety and wellbeing of children to the Hubs team, including assistance with determining whether a report to Child Protection needs to be made.  </a:t>
            </a:r>
          </a:p>
          <a:p>
            <a:pPr marL="285750" indent="-285750">
              <a:buFont typeface="Arial" panose="020B0604020202020204" pitchFamily="34" charset="0"/>
              <a:buChar char="•"/>
            </a:pPr>
            <a:r>
              <a:rPr lang="en-AU" sz="1400" dirty="0" smtClean="0">
                <a:solidFill>
                  <a:schemeClr val="tx1"/>
                </a:solidFill>
              </a:rPr>
              <a:t>In instances where </a:t>
            </a:r>
            <a:r>
              <a:rPr lang="en-AU" sz="1400" dirty="0">
                <a:solidFill>
                  <a:schemeClr val="tx1"/>
                </a:solidFill>
              </a:rPr>
              <a:t>the Hubs receive referrals </a:t>
            </a:r>
            <a:r>
              <a:rPr lang="en-AU" sz="1400" dirty="0" smtClean="0">
                <a:solidFill>
                  <a:schemeClr val="tx1"/>
                </a:solidFill>
              </a:rPr>
              <a:t>directly that </a:t>
            </a:r>
            <a:r>
              <a:rPr lang="en-AU" sz="1400" dirty="0">
                <a:solidFill>
                  <a:schemeClr val="tx1"/>
                </a:solidFill>
              </a:rPr>
              <a:t>they believe constitute reports that should be </a:t>
            </a:r>
            <a:r>
              <a:rPr lang="en-AU" sz="1400" dirty="0" smtClean="0">
                <a:solidFill>
                  <a:schemeClr val="tx1"/>
                </a:solidFill>
              </a:rPr>
              <a:t>made </a:t>
            </a:r>
            <a:r>
              <a:rPr lang="en-AU" sz="1400" dirty="0">
                <a:solidFill>
                  <a:schemeClr val="tx1"/>
                </a:solidFill>
              </a:rPr>
              <a:t>to Child Protection they will </a:t>
            </a:r>
            <a:r>
              <a:rPr lang="en-AU" sz="1400" dirty="0" smtClean="0">
                <a:solidFill>
                  <a:schemeClr val="tx1"/>
                </a:solidFill>
              </a:rPr>
              <a:t>advise </a:t>
            </a:r>
            <a:r>
              <a:rPr lang="en-AU" sz="1400" dirty="0">
                <a:solidFill>
                  <a:schemeClr val="tx1"/>
                </a:solidFill>
              </a:rPr>
              <a:t>the referrer that they should make the report to Child Protection </a:t>
            </a:r>
            <a:r>
              <a:rPr lang="en-AU" sz="1400" dirty="0" smtClean="0">
                <a:solidFill>
                  <a:schemeClr val="tx1"/>
                </a:solidFill>
              </a:rPr>
              <a:t>directly and support the referrer to do so, and/or consider whether they need to make a report on the basis of the information received (consulting with the Senior Child Protection practitioner as appropriate).</a:t>
            </a:r>
          </a:p>
          <a:p>
            <a:pPr marL="285750" indent="-285750">
              <a:buFont typeface="Arial" panose="020B0604020202020204" pitchFamily="34" charset="0"/>
              <a:buChar char="•"/>
            </a:pPr>
            <a:r>
              <a:rPr lang="en-AU" sz="1400" dirty="0" smtClean="0"/>
              <a:t>Where </a:t>
            </a:r>
            <a:r>
              <a:rPr lang="en-AU" sz="1400" dirty="0"/>
              <a:t>Child Protection intake identifies that a report made to them is related to concerns about child wellbeing, they </a:t>
            </a:r>
            <a:r>
              <a:rPr lang="en-AU" sz="1400" dirty="0" smtClean="0"/>
              <a:t>will make the referral to the Hub, and </a:t>
            </a:r>
            <a:r>
              <a:rPr lang="en-AU" sz="1400" dirty="0"/>
              <a:t>support the person or referrer to contact the area </a:t>
            </a:r>
            <a:r>
              <a:rPr lang="en-AU" sz="1400" dirty="0" smtClean="0"/>
              <a:t>Hub directly.</a:t>
            </a:r>
          </a:p>
          <a:p>
            <a:pPr marL="0" indent="0"/>
            <a:r>
              <a:rPr lang="en-AU" sz="1400" b="1" dirty="0" smtClean="0"/>
              <a:t>Information sharing</a:t>
            </a:r>
          </a:p>
          <a:p>
            <a:pPr marL="285750" indent="-285750">
              <a:buFont typeface="Arial" panose="020B0604020202020204" pitchFamily="34" charset="0"/>
              <a:buChar char="•"/>
            </a:pPr>
            <a:r>
              <a:rPr lang="en-AU" sz="1400" dirty="0"/>
              <a:t>Child </a:t>
            </a:r>
            <a:r>
              <a:rPr lang="en-AU" sz="1400" dirty="0" smtClean="0"/>
              <a:t>protection </a:t>
            </a:r>
            <a:r>
              <a:rPr lang="en-AU" sz="1400" dirty="0"/>
              <a:t>practitioners may seek information from the Hub, for example during the process of investigation, or when preparing a case plan. </a:t>
            </a:r>
            <a:endParaRPr lang="en-AU" sz="1400" dirty="0" smtClean="0"/>
          </a:p>
          <a:p>
            <a:pPr marL="285750" indent="-285750">
              <a:buFont typeface="Arial" panose="020B0604020202020204" pitchFamily="34" charset="0"/>
              <a:buChar char="•"/>
            </a:pPr>
            <a:r>
              <a:rPr lang="en-AU" sz="1400" dirty="0"/>
              <a:t>Information sharing will be supported by the </a:t>
            </a:r>
            <a:r>
              <a:rPr lang="en-AU" sz="1400" dirty="0" smtClean="0"/>
              <a:t>CIP</a:t>
            </a:r>
            <a:r>
              <a:rPr lang="en-AU" sz="1400" dirty="0"/>
              <a:t>, but can also take place through direct relationships and requests between the Hubs and Child </a:t>
            </a:r>
            <a:r>
              <a:rPr lang="en-AU" sz="1400" dirty="0" smtClean="0"/>
              <a:t>Protection, including through the Senior </a:t>
            </a:r>
            <a:r>
              <a:rPr lang="en-AU" sz="1400" dirty="0"/>
              <a:t>Child Protection </a:t>
            </a:r>
            <a:r>
              <a:rPr lang="en-AU" sz="1400" dirty="0" smtClean="0"/>
              <a:t>practitioner based at the Hubs.</a:t>
            </a:r>
          </a:p>
          <a:p>
            <a:pPr marL="0" indent="0"/>
            <a:r>
              <a:rPr lang="en-AU" sz="1400" b="1" dirty="0" smtClean="0"/>
              <a:t>Case coordination</a:t>
            </a:r>
          </a:p>
          <a:p>
            <a:pPr marL="285750" indent="-285750">
              <a:buFont typeface="Arial" panose="020B0604020202020204" pitchFamily="34" charset="0"/>
              <a:buChar char="•"/>
            </a:pPr>
            <a:r>
              <a:rPr lang="en-AU" sz="1400" dirty="0" smtClean="0"/>
              <a:t>Hubs and Child Protection will collaborate and coordinate responses where:</a:t>
            </a:r>
          </a:p>
          <a:p>
            <a:pPr lvl="1">
              <a:buFont typeface="Courier New" panose="02070309020205020404" pitchFamily="49" charset="0"/>
              <a:buChar char="o"/>
            </a:pPr>
            <a:r>
              <a:rPr lang="en-AU" sz="1400" dirty="0"/>
              <a:t>referrals are received by both the Hubs and Child Protection simultaneously (e.g. L17 referrals following a family violence incident)</a:t>
            </a:r>
          </a:p>
          <a:p>
            <a:pPr lvl="1">
              <a:buFont typeface="Courier New" panose="02070309020205020404" pitchFamily="49" charset="0"/>
              <a:buChar char="o"/>
            </a:pPr>
            <a:r>
              <a:rPr lang="en-AU" sz="1400" dirty="0" smtClean="0"/>
              <a:t>Where Child Protection </a:t>
            </a:r>
            <a:r>
              <a:rPr lang="en-AU" sz="1400" dirty="0"/>
              <a:t>case planning identifies need for supports for a family accessed through the Hubs </a:t>
            </a:r>
            <a:r>
              <a:rPr lang="en-AU" sz="1400" dirty="0" smtClean="0"/>
              <a:t>(</a:t>
            </a:r>
            <a:r>
              <a:rPr lang="en-AU" sz="1400" dirty="0"/>
              <a:t>e.g. family violence services, perpetrator services and family services</a:t>
            </a:r>
            <a:r>
              <a:rPr lang="en-AU" sz="1400" dirty="0" smtClean="0"/>
              <a:t>).</a:t>
            </a:r>
          </a:p>
          <a:p>
            <a:pPr>
              <a:buFont typeface="Arial" panose="020B0604020202020204" pitchFamily="34" charset="0"/>
              <a:buChar char="•"/>
            </a:pPr>
            <a:r>
              <a:rPr lang="en-AU" sz="1400" dirty="0" smtClean="0"/>
              <a:t>Where </a:t>
            </a:r>
            <a:r>
              <a:rPr lang="en-AU" sz="1400" dirty="0"/>
              <a:t>C</a:t>
            </a:r>
            <a:r>
              <a:rPr lang="en-AU" sz="1400" dirty="0" smtClean="0"/>
              <a:t>hild Protection </a:t>
            </a:r>
            <a:r>
              <a:rPr lang="en-AU" sz="1400" dirty="0"/>
              <a:t>has developed a case plan for a child, they will maintain responsibility for leading and managing its implementation. </a:t>
            </a:r>
          </a:p>
          <a:p>
            <a:pPr marL="0" indent="0"/>
            <a:endParaRPr lang="en-AU" sz="1400" dirty="0"/>
          </a:p>
        </p:txBody>
      </p:sp>
      <p:sp>
        <p:nvSpPr>
          <p:cNvPr id="4" name="Slide Number Placeholder 3"/>
          <p:cNvSpPr>
            <a:spLocks noGrp="1"/>
          </p:cNvSpPr>
          <p:nvPr>
            <p:ph type="sldNum" idx="12"/>
          </p:nvPr>
        </p:nvSpPr>
        <p:spPr>
          <a:xfrm>
            <a:off x="7882783" y="646710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38</a:t>
            </a:fld>
            <a:endParaRPr lang="en-US" sz="1000" dirty="0">
              <a:solidFill>
                <a:srgbClr val="000000"/>
              </a:solidFill>
              <a:latin typeface="Trebuchet MS"/>
              <a:ea typeface="Trebuchet MS"/>
              <a:cs typeface="Trebuchet MS"/>
              <a:sym typeface="Trebuchet MS"/>
            </a:endParaRPr>
          </a:p>
        </p:txBody>
      </p:sp>
      <p:pic>
        <p:nvPicPr>
          <p:cNvPr id="5" name="Picture 2" descr="https://d30y9cdsu7xlg0.cloudfront.net/png/479966-200.png">
            <a:hlinkClick r:id="rId3" tooltip="baby car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078" y="281363"/>
            <a:ext cx="626837" cy="57861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902201" y="6222998"/>
            <a:ext cx="4174066" cy="200055"/>
          </a:xfrm>
          <a:prstGeom prst="rect">
            <a:avLst/>
          </a:prstGeom>
          <a:noFill/>
        </p:spPr>
        <p:txBody>
          <a:bodyPr wrap="square" rtlCol="0">
            <a:spAutoFit/>
          </a:bodyPr>
          <a:lstStyle/>
          <a:p>
            <a:r>
              <a:rPr lang="en-AU" sz="700" dirty="0" smtClean="0"/>
              <a:t>* Previously known as Community based Child Protection practitioners, as based with </a:t>
            </a:r>
            <a:r>
              <a:rPr lang="en-AU" sz="700" dirty="0" err="1" smtClean="0"/>
              <a:t>ChildFIRST</a:t>
            </a:r>
            <a:endParaRPr lang="en-AU" sz="700" dirty="0"/>
          </a:p>
        </p:txBody>
      </p:sp>
    </p:spTree>
    <p:extLst>
      <p:ext uri="{BB962C8B-B14F-4D97-AF65-F5344CB8AC3E}">
        <p14:creationId xmlns:p14="http://schemas.microsoft.com/office/powerpoint/2010/main" val="3548381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Interface with </a:t>
            </a:r>
            <a:r>
              <a:rPr lang="en-AU" dirty="0"/>
              <a:t>c</a:t>
            </a:r>
            <a:r>
              <a:rPr lang="en-AU" dirty="0" smtClean="0"/>
              <a:t>ourt system</a:t>
            </a:r>
            <a:endParaRPr lang="en-AU" dirty="0"/>
          </a:p>
        </p:txBody>
      </p:sp>
      <p:sp>
        <p:nvSpPr>
          <p:cNvPr id="3" name="Text Placeholder 2"/>
          <p:cNvSpPr>
            <a:spLocks noGrp="1"/>
          </p:cNvSpPr>
          <p:nvPr>
            <p:ph type="body" idx="1"/>
          </p:nvPr>
        </p:nvSpPr>
        <p:spPr>
          <a:xfrm>
            <a:off x="495301" y="1238250"/>
            <a:ext cx="9080500" cy="4114800"/>
          </a:xfrm>
        </p:spPr>
        <p:txBody>
          <a:bodyPr/>
          <a:lstStyle/>
          <a:p>
            <a:pPr marL="0" indent="0"/>
            <a:r>
              <a:rPr lang="en-AU" b="1" dirty="0" smtClean="0"/>
              <a:t>Referral and outreach</a:t>
            </a:r>
          </a:p>
          <a:p>
            <a:pPr>
              <a:buFont typeface="Arial" panose="020B0604020202020204" pitchFamily="34" charset="0"/>
              <a:buChar char="•"/>
            </a:pPr>
            <a:r>
              <a:rPr lang="en-AU" dirty="0" smtClean="0"/>
              <a:t>Courts </a:t>
            </a:r>
            <a:r>
              <a:rPr lang="en-AU" dirty="0"/>
              <a:t>can refer people to Hubs before their first court date or at any other time </a:t>
            </a:r>
            <a:r>
              <a:rPr lang="en-AU" dirty="0" smtClean="0"/>
              <a:t>during their experience in the court. </a:t>
            </a:r>
            <a:endParaRPr lang="en-AU" dirty="0"/>
          </a:p>
          <a:p>
            <a:pPr>
              <a:buFont typeface="Arial" panose="020B0604020202020204" pitchFamily="34" charset="0"/>
              <a:buChar char="•"/>
            </a:pPr>
            <a:r>
              <a:rPr lang="en-AU" dirty="0"/>
              <a:t>The Magistrates’ Courts and Hubs in the launch areas will have nominated liaison points to facilitate these referrals.</a:t>
            </a:r>
          </a:p>
          <a:p>
            <a:pPr>
              <a:buFont typeface="Arial" panose="020B0604020202020204" pitchFamily="34" charset="0"/>
              <a:buChar char="•"/>
            </a:pPr>
            <a:r>
              <a:rPr lang="en-AU" dirty="0" smtClean="0"/>
              <a:t>The </a:t>
            </a:r>
            <a:r>
              <a:rPr lang="en-AU" dirty="0"/>
              <a:t>Courts will be particular outreach point for Hub workers to engage with perpetrators face-to-face</a:t>
            </a:r>
            <a:r>
              <a:rPr lang="en-AU" dirty="0" smtClean="0"/>
              <a:t>.</a:t>
            </a:r>
          </a:p>
          <a:p>
            <a:pPr marL="0" indent="0"/>
            <a:endParaRPr lang="en-AU" dirty="0" smtClean="0"/>
          </a:p>
          <a:p>
            <a:pPr marL="0" indent="0"/>
            <a:r>
              <a:rPr lang="en-AU" b="1" dirty="0" smtClean="0"/>
              <a:t>Coordinated assessment and connections to services</a:t>
            </a:r>
          </a:p>
          <a:p>
            <a:pPr>
              <a:buFont typeface="Arial" panose="020B0604020202020204" pitchFamily="34" charset="0"/>
              <a:buChar char="•"/>
            </a:pPr>
            <a:r>
              <a:rPr lang="en-AU" dirty="0" smtClean="0"/>
              <a:t>Hubs </a:t>
            </a:r>
            <a:r>
              <a:rPr lang="en-AU" dirty="0"/>
              <a:t>will coordinate connections to services, including legal services. </a:t>
            </a:r>
            <a:r>
              <a:rPr lang="en-AU" dirty="0" smtClean="0"/>
              <a:t>Over time, local </a:t>
            </a:r>
            <a:r>
              <a:rPr lang="en-AU" dirty="0"/>
              <a:t>areas will consider the option of legal services co-locating with the Hubs.</a:t>
            </a:r>
          </a:p>
          <a:p>
            <a:pPr>
              <a:buFont typeface="Arial" panose="020B0604020202020204" pitchFamily="34" charset="0"/>
              <a:buChar char="•"/>
            </a:pPr>
            <a:r>
              <a:rPr lang="en-AU" dirty="0" smtClean="0"/>
              <a:t>Hub </a:t>
            </a:r>
            <a:r>
              <a:rPr lang="en-AU" dirty="0"/>
              <a:t>workers will coordinate with court-based staff when undertaking risk and needs assessment, planning, and the coordination of supports and services when there are common or related clients. </a:t>
            </a:r>
          </a:p>
          <a:p>
            <a:pPr marL="0" indent="0"/>
            <a:endParaRPr lang="en-AU" dirty="0"/>
          </a:p>
          <a:p>
            <a:pPr marL="0" indent="0"/>
            <a:r>
              <a:rPr lang="en-AU" b="1" dirty="0" smtClean="0"/>
              <a:t>Information Sharing</a:t>
            </a:r>
          </a:p>
          <a:p>
            <a:pPr marL="285750" indent="-285750">
              <a:buFont typeface="Arial" panose="020B0604020202020204" pitchFamily="34" charset="0"/>
              <a:buChar char="•"/>
            </a:pPr>
            <a:r>
              <a:rPr lang="en-AU" dirty="0" smtClean="0"/>
              <a:t>Hubs will be able to provide the court registry with information to support safety planning for court appearances.</a:t>
            </a:r>
          </a:p>
          <a:p>
            <a:pPr marL="285750" indent="-285750">
              <a:buFont typeface="Arial" panose="020B0604020202020204" pitchFamily="34" charset="0"/>
              <a:buChar char="•"/>
            </a:pPr>
            <a:r>
              <a:rPr lang="en-AU" dirty="0" smtClean="0"/>
              <a:t>Court staff may share critical information and observations with the Hubs to inform risk assessment and management.</a:t>
            </a:r>
          </a:p>
          <a:p>
            <a:pPr marL="285750" indent="-285750">
              <a:buFont typeface="Arial" panose="020B0604020202020204" pitchFamily="34" charset="0"/>
              <a:buChar char="•"/>
            </a:pPr>
            <a:r>
              <a:rPr lang="en-AU" dirty="0" smtClean="0"/>
              <a:t>Hubs will be able to access information about the outcomes of court proceedings.</a:t>
            </a:r>
          </a:p>
          <a:p>
            <a:pPr marL="285750" indent="-285750">
              <a:buFont typeface="Arial" panose="020B0604020202020204" pitchFamily="34" charset="0"/>
              <a:buChar char="•"/>
            </a:pPr>
            <a:r>
              <a:rPr lang="en-AU" dirty="0" smtClean="0"/>
              <a:t>Information sharing will be supported by the CIP, but can also take place through direct relationships and requests between the Hubs and courts.</a:t>
            </a:r>
            <a:endParaRPr lang="en-AU" dirty="0"/>
          </a:p>
        </p:txBody>
      </p:sp>
      <p:sp>
        <p:nvSpPr>
          <p:cNvPr id="4" name="Slide Number Placeholder 3"/>
          <p:cNvSpPr>
            <a:spLocks noGrp="1"/>
          </p:cNvSpPr>
          <p:nvPr>
            <p:ph type="sldNum" idx="12"/>
          </p:nvPr>
        </p:nvSpPr>
        <p:spPr>
          <a:xfrm>
            <a:off x="7821618" y="641032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39</a:t>
            </a:fld>
            <a:endParaRPr lang="en-US" sz="1000" dirty="0">
              <a:solidFill>
                <a:srgbClr val="000000"/>
              </a:solidFill>
              <a:latin typeface="Trebuchet MS"/>
              <a:ea typeface="Trebuchet MS"/>
              <a:cs typeface="Trebuchet MS"/>
              <a:sym typeface="Trebuchet MS"/>
            </a:endParaRPr>
          </a:p>
        </p:txBody>
      </p:sp>
      <p:pic>
        <p:nvPicPr>
          <p:cNvPr id="1026" name="Picture 2" descr="https://d30y9cdsu7xlg0.cloudfront.net/png/742711-200.png">
            <a:hlinkClick r:id="rId3" tooltip="Gavel"/>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925" y="295275"/>
            <a:ext cx="619125" cy="57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850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a:xfrm>
            <a:off x="7761314" y="6400800"/>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4</a:t>
            </a:fld>
            <a:endParaRPr lang="en-US" sz="1000" dirty="0">
              <a:latin typeface="Trebuchet MS"/>
              <a:ea typeface="Trebuchet MS"/>
              <a:cs typeface="Trebuchet MS"/>
              <a:sym typeface="Trebuchet MS"/>
            </a:endParaRPr>
          </a:p>
        </p:txBody>
      </p:sp>
      <p:sp>
        <p:nvSpPr>
          <p:cNvPr id="5" name="Title 1"/>
          <p:cNvSpPr>
            <a:spLocks noGrp="1"/>
          </p:cNvSpPr>
          <p:nvPr>
            <p:ph type="title"/>
          </p:nvPr>
        </p:nvSpPr>
        <p:spPr>
          <a:xfrm>
            <a:off x="401847" y="152400"/>
            <a:ext cx="8420100" cy="914400"/>
          </a:xfrm>
        </p:spPr>
        <p:txBody>
          <a:bodyPr/>
          <a:lstStyle/>
          <a:p>
            <a:r>
              <a:rPr lang="en-AU" dirty="0" smtClean="0"/>
              <a:t>The Hubs – the plan</a:t>
            </a:r>
            <a:endParaRPr lang="en-AU" dirty="0"/>
          </a:p>
        </p:txBody>
      </p:sp>
      <p:sp>
        <p:nvSpPr>
          <p:cNvPr id="6" name="Text Placeholder 5"/>
          <p:cNvSpPr txBox="1">
            <a:spLocks noGrp="1"/>
          </p:cNvSpPr>
          <p:nvPr>
            <p:ph type="body" idx="1"/>
          </p:nvPr>
        </p:nvSpPr>
        <p:spPr>
          <a:xfrm>
            <a:off x="401847" y="1104327"/>
            <a:ext cx="9017212" cy="5382982"/>
          </a:xfrm>
          <a:prstGeom prst="rect">
            <a:avLst/>
          </a:prstGeom>
          <a:noFill/>
        </p:spPr>
        <p:txBody>
          <a:bodyPr wrap="square" rtlCol="0">
            <a:spAutoFit/>
          </a:bodyPr>
          <a:lstStyle/>
          <a:p>
            <a:pPr marL="285750" indent="-285750">
              <a:lnSpc>
                <a:spcPct val="100000"/>
              </a:lnSpc>
              <a:spcBef>
                <a:spcPts val="0"/>
              </a:spcBef>
              <a:spcAft>
                <a:spcPts val="600"/>
              </a:spcAft>
              <a:buFont typeface="Arial" panose="020B0604020202020204" pitchFamily="34" charset="0"/>
              <a:buChar char="•"/>
            </a:pPr>
            <a:r>
              <a:rPr lang="en-AU" sz="1500" kern="1200" dirty="0" smtClean="0">
                <a:solidFill>
                  <a:srgbClr val="000000"/>
                </a:solidFill>
                <a:latin typeface="Trebuchet MS" panose="020B0603020202020204" pitchFamily="34" charset="0"/>
              </a:rPr>
              <a:t>The Hubs will be a new way for women, children and young people experiencing family </a:t>
            </a:r>
            <a:r>
              <a:rPr lang="en-AU" sz="1500" kern="1200" dirty="0" smtClean="0">
                <a:solidFill>
                  <a:schemeClr val="tx1"/>
                </a:solidFill>
                <a:latin typeface="Trebuchet MS" panose="020B0603020202020204" pitchFamily="34" charset="0"/>
              </a:rPr>
              <a:t>violence and families in need of support with the care, wellbeing and development of children and young people, to access coordinated support from justice, health and social services. It does not replace existing specialist services or responses but enables a new entry point.</a:t>
            </a:r>
          </a:p>
          <a:p>
            <a:pPr marL="285750" indent="-285750">
              <a:lnSpc>
                <a:spcPct val="100000"/>
              </a:lnSpc>
              <a:spcBef>
                <a:spcPts val="0"/>
              </a:spcBef>
              <a:spcAft>
                <a:spcPts val="600"/>
              </a:spcAft>
              <a:buFont typeface="Arial" panose="020B0604020202020204" pitchFamily="34" charset="0"/>
              <a:buChar char="•"/>
            </a:pPr>
            <a:r>
              <a:rPr lang="en-AU" sz="1500" kern="1200" dirty="0" smtClean="0">
                <a:solidFill>
                  <a:schemeClr val="tx1"/>
                </a:solidFill>
                <a:latin typeface="Trebuchet MS" panose="020B0603020202020204" pitchFamily="34" charset="0"/>
              </a:rPr>
              <a:t>The Hubs will be accessible, safe and welcoming to people, providing quick and simple access to the support and safety they need.</a:t>
            </a:r>
          </a:p>
          <a:p>
            <a:pPr marL="285750" indent="-285750">
              <a:lnSpc>
                <a:spcPct val="100000"/>
              </a:lnSpc>
              <a:spcBef>
                <a:spcPts val="0"/>
              </a:spcBef>
              <a:spcAft>
                <a:spcPts val="600"/>
              </a:spcAft>
              <a:buFont typeface="Arial" panose="020B0604020202020204" pitchFamily="34" charset="0"/>
              <a:buChar char="•"/>
            </a:pPr>
            <a:r>
              <a:rPr lang="en-AU" sz="1500" kern="1200" dirty="0" smtClean="0">
                <a:solidFill>
                  <a:schemeClr val="tx1"/>
                </a:solidFill>
                <a:latin typeface="Trebuchet MS" panose="020B0603020202020204" pitchFamily="34" charset="0"/>
              </a:rPr>
              <a:t>The Hubs will also focus on perpetrators of family violence, to keep them in view and play a role in holding them accountable for their actions and changing their behaviour. The Hubs will help tilt the focus of the whole service system towards tackling the source of the violence: the perpetrator. </a:t>
            </a:r>
          </a:p>
          <a:p>
            <a:pPr marL="285750" indent="-285750">
              <a:lnSpc>
                <a:spcPct val="100000"/>
              </a:lnSpc>
              <a:spcBef>
                <a:spcPts val="0"/>
              </a:spcBef>
              <a:spcAft>
                <a:spcPts val="600"/>
              </a:spcAft>
              <a:buFont typeface="Arial" panose="020B0604020202020204" pitchFamily="34" charset="0"/>
              <a:buChar char="•"/>
            </a:pPr>
            <a:r>
              <a:rPr lang="en-AU" sz="1500" kern="1200" dirty="0" smtClean="0">
                <a:solidFill>
                  <a:schemeClr val="tx1"/>
                </a:solidFill>
                <a:latin typeface="Trebuchet MS" panose="020B0603020202020204" pitchFamily="34" charset="0"/>
              </a:rPr>
              <a:t>The Hubs will bring together access points for family violence services, family services and perpetrator/men’s services. Over the next four years, the Hubs will replace existing referral points for victims and perpetrators of family violence (including police L17 referral points) and children and families in need of support (Child FIRST). This will not prevent clients from exercising choice over service agency from doing so (see slide 28). </a:t>
            </a:r>
          </a:p>
          <a:p>
            <a:pPr marL="285750" indent="-285750">
              <a:lnSpc>
                <a:spcPct val="100000"/>
              </a:lnSpc>
              <a:spcBef>
                <a:spcPts val="0"/>
              </a:spcBef>
              <a:spcAft>
                <a:spcPts val="600"/>
              </a:spcAft>
              <a:buFont typeface="Arial" panose="020B0604020202020204" pitchFamily="34" charset="0"/>
              <a:buChar char="•"/>
            </a:pPr>
            <a:r>
              <a:rPr lang="en-AU" sz="1500" kern="1200" dirty="0" smtClean="0">
                <a:solidFill>
                  <a:srgbClr val="000000"/>
                </a:solidFill>
                <a:latin typeface="Trebuchet MS" panose="020B0603020202020204" pitchFamily="34" charset="0"/>
              </a:rPr>
              <a:t>The Hubs will work in partnership with Aboriginal communities and services to support Aboriginal self-determination and ensure that culturally safe responses are available</a:t>
            </a:r>
            <a:br>
              <a:rPr lang="en-AU" sz="1500" kern="1200" dirty="0" smtClean="0">
                <a:solidFill>
                  <a:srgbClr val="000000"/>
                </a:solidFill>
                <a:latin typeface="Trebuchet MS" panose="020B0603020202020204" pitchFamily="34" charset="0"/>
              </a:rPr>
            </a:br>
            <a:r>
              <a:rPr lang="en-AU" sz="1500" kern="1200" dirty="0" smtClean="0">
                <a:solidFill>
                  <a:srgbClr val="000000"/>
                </a:solidFill>
                <a:latin typeface="Trebuchet MS" panose="020B0603020202020204" pitchFamily="34" charset="0"/>
              </a:rPr>
              <a:t>for Aboriginal people across the state. </a:t>
            </a:r>
            <a:endParaRPr lang="en-AU" sz="1500" kern="1200" dirty="0">
              <a:solidFill>
                <a:srgbClr val="000000"/>
              </a:solidFill>
              <a:latin typeface="Trebuchet MS" panose="020B0603020202020204" pitchFamily="34" charset="0"/>
            </a:endParaRPr>
          </a:p>
          <a:p>
            <a:pPr marL="285750" indent="-285750">
              <a:lnSpc>
                <a:spcPct val="100000"/>
              </a:lnSpc>
              <a:spcBef>
                <a:spcPts val="0"/>
              </a:spcBef>
              <a:buFont typeface="Arial" panose="020B0604020202020204" pitchFamily="34" charset="0"/>
              <a:buChar char="•"/>
            </a:pPr>
            <a:r>
              <a:rPr lang="en-AU" sz="1500" kern="1200" dirty="0" smtClean="0">
                <a:solidFill>
                  <a:srgbClr val="000000"/>
                </a:solidFill>
                <a:latin typeface="Trebuchet MS" panose="020B0603020202020204" pitchFamily="34" charset="0"/>
              </a:rPr>
              <a:t>The Victims </a:t>
            </a:r>
            <a:r>
              <a:rPr lang="en-AU" sz="1500" kern="1200" smtClean="0">
                <a:solidFill>
                  <a:srgbClr val="000000"/>
                </a:solidFill>
                <a:latin typeface="Trebuchet MS" panose="020B0603020202020204" pitchFamily="34" charset="0"/>
              </a:rPr>
              <a:t>Support Agency (VSA) </a:t>
            </a:r>
            <a:r>
              <a:rPr lang="en-AU" sz="1500" kern="1200" dirty="0" smtClean="0">
                <a:solidFill>
                  <a:srgbClr val="000000"/>
                </a:solidFill>
                <a:latin typeface="Trebuchet MS" panose="020B0603020202020204" pitchFamily="34" charset="0"/>
              </a:rPr>
              <a:t>will continue to provide a tailored access point for male victims of family violence (this means that police L17 referrals for </a:t>
            </a:r>
            <a:r>
              <a:rPr lang="en-AU" sz="1500" kern="1200" smtClean="0">
                <a:solidFill>
                  <a:srgbClr val="000000"/>
                </a:solidFill>
                <a:latin typeface="Trebuchet MS" panose="020B0603020202020204" pitchFamily="34" charset="0"/>
              </a:rPr>
              <a:t>male victims will continue to go to VSA and not the Hubs).</a:t>
            </a:r>
            <a:endParaRPr lang="en-AU" sz="1500" kern="1200" dirty="0" smtClean="0">
              <a:solidFill>
                <a:srgbClr val="000000"/>
              </a:solidFill>
              <a:latin typeface="Trebuchet MS" panose="020B0603020202020204" pitchFamily="34" charset="0"/>
            </a:endParaRPr>
          </a:p>
          <a:p>
            <a:pPr marL="538163" indent="0">
              <a:spcBef>
                <a:spcPts val="0"/>
              </a:spcBef>
            </a:pPr>
            <a:endParaRPr lang="en-AU" i="1" dirty="0">
              <a:solidFill>
                <a:srgbClr val="000000"/>
              </a:solidFill>
              <a:latin typeface="Trebuchet MS" panose="020B0603020202020204" pitchFamily="34" charset="0"/>
              <a:ea typeface="Calibri"/>
              <a:cs typeface="Times New Roman"/>
            </a:endParaRPr>
          </a:p>
        </p:txBody>
      </p:sp>
    </p:spTree>
    <p:extLst>
      <p:ext uri="{BB962C8B-B14F-4D97-AF65-F5344CB8AC3E}">
        <p14:creationId xmlns:p14="http://schemas.microsoft.com/office/powerpoint/2010/main" val="13635675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Interface with Victoria Police</a:t>
            </a:r>
            <a:endParaRPr lang="en-AU" dirty="0"/>
          </a:p>
        </p:txBody>
      </p:sp>
      <p:sp>
        <p:nvSpPr>
          <p:cNvPr id="3" name="Text Placeholder 2"/>
          <p:cNvSpPr>
            <a:spLocks noGrp="1"/>
          </p:cNvSpPr>
          <p:nvPr>
            <p:ph type="body" idx="1"/>
          </p:nvPr>
        </p:nvSpPr>
        <p:spPr>
          <a:xfrm>
            <a:off x="578925" y="1371600"/>
            <a:ext cx="8896103" cy="4953000"/>
          </a:xfrm>
        </p:spPr>
        <p:txBody>
          <a:bodyPr/>
          <a:lstStyle/>
          <a:p>
            <a:pPr marL="0" indent="0">
              <a:lnSpc>
                <a:spcPct val="100000"/>
              </a:lnSpc>
            </a:pPr>
            <a:r>
              <a:rPr lang="en-AU" dirty="0"/>
              <a:t>The Hubs will receive almost all police family violence referrals (except for male victims and reports to C</a:t>
            </a:r>
            <a:r>
              <a:rPr lang="en-AU" dirty="0" smtClean="0"/>
              <a:t>hild Protection, and where Koori Family Violence Police Protocols are in place for L17s).</a:t>
            </a:r>
          </a:p>
          <a:p>
            <a:pPr marL="0" indent="0">
              <a:lnSpc>
                <a:spcPct val="100000"/>
              </a:lnSpc>
            </a:pPr>
            <a:endParaRPr lang="en-AU" dirty="0" smtClean="0"/>
          </a:p>
          <a:p>
            <a:pPr marL="0" indent="0">
              <a:lnSpc>
                <a:spcPct val="100000"/>
              </a:lnSpc>
            </a:pPr>
            <a:r>
              <a:rPr lang="en-AU" dirty="0" smtClean="0"/>
              <a:t>Hubs </a:t>
            </a:r>
            <a:r>
              <a:rPr lang="en-AU" dirty="0"/>
              <a:t>will work with police to:</a:t>
            </a:r>
          </a:p>
          <a:p>
            <a:pPr lvl="1">
              <a:lnSpc>
                <a:spcPct val="100000"/>
              </a:lnSpc>
              <a:buFont typeface="Arial" panose="020B0604020202020204" pitchFamily="34" charset="0"/>
              <a:buChar char="•"/>
            </a:pPr>
            <a:r>
              <a:rPr lang="en-AU" dirty="0"/>
              <a:t>establish </a:t>
            </a:r>
            <a:r>
              <a:rPr lang="en-AU" b="1" dirty="0"/>
              <a:t>information feedback loops </a:t>
            </a:r>
            <a:r>
              <a:rPr lang="en-AU" dirty="0"/>
              <a:t>to ensure that when police make a referral, they know if and how the Hubs or a service has responded to it </a:t>
            </a:r>
          </a:p>
          <a:p>
            <a:pPr lvl="1">
              <a:lnSpc>
                <a:spcPct val="100000"/>
              </a:lnSpc>
              <a:buFont typeface="Arial" panose="020B0604020202020204" pitchFamily="34" charset="0"/>
              <a:buChar char="•"/>
            </a:pPr>
            <a:r>
              <a:rPr lang="en-AU" b="1" dirty="0"/>
              <a:t>share information </a:t>
            </a:r>
            <a:r>
              <a:rPr lang="en-AU" dirty="0"/>
              <a:t>to ensure the Hubs risk management and safety plans are based on accurate and up-to-date police information</a:t>
            </a:r>
          </a:p>
          <a:p>
            <a:pPr lvl="1">
              <a:lnSpc>
                <a:spcPct val="100000"/>
              </a:lnSpc>
              <a:buFont typeface="Arial" panose="020B0604020202020204" pitchFamily="34" charset="0"/>
              <a:buChar char="•"/>
            </a:pPr>
            <a:r>
              <a:rPr lang="en-AU" dirty="0"/>
              <a:t>undertake </a:t>
            </a:r>
            <a:r>
              <a:rPr lang="en-AU" b="1" dirty="0"/>
              <a:t>joint risk management and case coordination </a:t>
            </a:r>
            <a:r>
              <a:rPr lang="en-AU" dirty="0"/>
              <a:t>for high-risk or recidivist cases</a:t>
            </a:r>
            <a:r>
              <a:rPr lang="en-AU" dirty="0" smtClean="0"/>
              <a:t>.</a:t>
            </a:r>
          </a:p>
          <a:p>
            <a:pPr marL="457200" lvl="1" indent="0">
              <a:lnSpc>
                <a:spcPct val="100000"/>
              </a:lnSpc>
            </a:pPr>
            <a:endParaRPr lang="en-AU" dirty="0"/>
          </a:p>
          <a:p>
            <a:pPr marL="0" indent="0">
              <a:lnSpc>
                <a:spcPct val="100000"/>
              </a:lnSpc>
            </a:pPr>
            <a:r>
              <a:rPr lang="en-AU" dirty="0"/>
              <a:t>Hub workers will encourage and assist victims (or potential victims) to report incidents of violence and </a:t>
            </a:r>
            <a:r>
              <a:rPr lang="en-AU" dirty="0" smtClean="0"/>
              <a:t>breaches </a:t>
            </a:r>
            <a:r>
              <a:rPr lang="en-AU" dirty="0"/>
              <a:t>of intervention orders to police. </a:t>
            </a:r>
            <a:r>
              <a:rPr lang="en-AU" dirty="0" smtClean="0"/>
              <a:t>Reporting will be centred on support rather than mandatory reporting.</a:t>
            </a:r>
            <a:endParaRPr lang="en-AU" dirty="0"/>
          </a:p>
          <a:p>
            <a:pPr>
              <a:buFont typeface="Arial" panose="020B0604020202020204" pitchFamily="34" charset="0"/>
              <a:buChar char="•"/>
            </a:pPr>
            <a:endParaRPr lang="en-AU" dirty="0"/>
          </a:p>
        </p:txBody>
      </p:sp>
      <p:sp>
        <p:nvSpPr>
          <p:cNvPr id="4" name="Slide Number Placeholder 3"/>
          <p:cNvSpPr>
            <a:spLocks noGrp="1"/>
          </p:cNvSpPr>
          <p:nvPr>
            <p:ph type="sldNum" idx="12"/>
          </p:nvPr>
        </p:nvSpPr>
        <p:spPr>
          <a:xfrm>
            <a:off x="7842256" y="641032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40</a:t>
            </a:fld>
            <a:endParaRPr lang="en-US" sz="1000" dirty="0">
              <a:solidFill>
                <a:srgbClr val="000000"/>
              </a:solidFill>
              <a:latin typeface="Trebuchet MS"/>
              <a:ea typeface="Trebuchet MS"/>
              <a:cs typeface="Trebuchet MS"/>
              <a:sym typeface="Trebuchet MS"/>
            </a:endParaRPr>
          </a:p>
        </p:txBody>
      </p:sp>
      <p:pic>
        <p:nvPicPr>
          <p:cNvPr id="2050" name="Picture 2" descr="https://d30y9cdsu7xlg0.cloudfront.net/png/770889-200.png">
            <a:hlinkClick r:id="rId3" tooltip="Police Helme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766" y="285750"/>
            <a:ext cx="722313" cy="666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5476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Interface with Victims Support Agency</a:t>
            </a:r>
            <a:endParaRPr lang="en-AU" dirty="0"/>
          </a:p>
        </p:txBody>
      </p:sp>
      <p:sp>
        <p:nvSpPr>
          <p:cNvPr id="3" name="Text Placeholder 2"/>
          <p:cNvSpPr>
            <a:spLocks noGrp="1"/>
          </p:cNvSpPr>
          <p:nvPr>
            <p:ph type="body" idx="1"/>
          </p:nvPr>
        </p:nvSpPr>
        <p:spPr>
          <a:xfrm>
            <a:off x="464344" y="1371600"/>
            <a:ext cx="8946356" cy="4114800"/>
          </a:xfrm>
        </p:spPr>
        <p:txBody>
          <a:bodyPr/>
          <a:lstStyle/>
          <a:p>
            <a:pPr marL="285750" indent="-285750">
              <a:lnSpc>
                <a:spcPct val="114000"/>
              </a:lnSpc>
              <a:spcBef>
                <a:spcPts val="0"/>
              </a:spcBef>
              <a:buFont typeface="Arial" panose="020B0604020202020204" pitchFamily="34" charset="0"/>
              <a:buChar char="•"/>
            </a:pPr>
            <a:r>
              <a:rPr lang="en-AU" dirty="0"/>
              <a:t>Police referrals for adult male victims of family violence will be directed through the L17 portal to the </a:t>
            </a:r>
            <a:r>
              <a:rPr lang="en-AU" dirty="0" smtClean="0"/>
              <a:t>Victims Support Agency (VSA).  </a:t>
            </a:r>
            <a:r>
              <a:rPr lang="en-AU" dirty="0"/>
              <a:t>Associated referrals for the perpetrator of violence against an adult male and referrals for any children will be directed </a:t>
            </a:r>
            <a:r>
              <a:rPr lang="en-AU" dirty="0" smtClean="0"/>
              <a:t>through </a:t>
            </a:r>
            <a:r>
              <a:rPr lang="en-AU" dirty="0"/>
              <a:t>the L17 </a:t>
            </a:r>
            <a:r>
              <a:rPr lang="en-AU" dirty="0" smtClean="0"/>
              <a:t>portal </a:t>
            </a:r>
            <a:r>
              <a:rPr lang="en-AU" dirty="0"/>
              <a:t>to the Hubs</a:t>
            </a:r>
            <a:r>
              <a:rPr lang="en-AU" dirty="0" smtClean="0"/>
              <a:t>.</a:t>
            </a:r>
          </a:p>
          <a:p>
            <a:pPr marL="285750" indent="-285750">
              <a:lnSpc>
                <a:spcPct val="114000"/>
              </a:lnSpc>
              <a:spcBef>
                <a:spcPts val="0"/>
              </a:spcBef>
              <a:buFont typeface="Arial" panose="020B0604020202020204" pitchFamily="34" charset="0"/>
              <a:buChar char="•"/>
            </a:pPr>
            <a:endParaRPr lang="en-AU" dirty="0" smtClean="0"/>
          </a:p>
          <a:p>
            <a:pPr marL="285750" indent="-285750">
              <a:lnSpc>
                <a:spcPct val="114000"/>
              </a:lnSpc>
              <a:spcBef>
                <a:spcPts val="0"/>
              </a:spcBef>
              <a:buFont typeface="Arial" panose="020B0604020202020204" pitchFamily="34" charset="0"/>
              <a:buChar char="•"/>
            </a:pPr>
            <a:r>
              <a:rPr lang="en-AU" dirty="0" smtClean="0"/>
              <a:t>Where</a:t>
            </a:r>
            <a:r>
              <a:rPr lang="en-AU" b="1" dirty="0" smtClean="0"/>
              <a:t> </a:t>
            </a:r>
            <a:r>
              <a:rPr lang="en-AU" dirty="0"/>
              <a:t>male victims of family violence </a:t>
            </a:r>
            <a:r>
              <a:rPr lang="en-AU" dirty="0" smtClean="0"/>
              <a:t>directly </a:t>
            </a:r>
            <a:r>
              <a:rPr lang="en-AU" dirty="0"/>
              <a:t>contact the Hubs for support, or </a:t>
            </a:r>
            <a:r>
              <a:rPr lang="en-AU" dirty="0" smtClean="0"/>
              <a:t>are </a:t>
            </a:r>
            <a:r>
              <a:rPr lang="en-AU" dirty="0"/>
              <a:t>identified through the work of the </a:t>
            </a:r>
            <a:r>
              <a:rPr lang="en-AU" dirty="0" smtClean="0"/>
              <a:t>Hubs, Hubs </a:t>
            </a:r>
            <a:r>
              <a:rPr lang="en-AU" dirty="0"/>
              <a:t>will offer the choice to be connected to the VSA for support. Where this is not the choice of the client, the Hubs will </a:t>
            </a:r>
            <a:r>
              <a:rPr lang="en-AU" dirty="0" smtClean="0"/>
              <a:t>seek </a:t>
            </a:r>
            <a:r>
              <a:rPr lang="en-AU" dirty="0"/>
              <a:t>advice and expertise from the VSA about working with male </a:t>
            </a:r>
            <a:r>
              <a:rPr lang="en-AU" dirty="0" smtClean="0"/>
              <a:t>victims.</a:t>
            </a:r>
          </a:p>
          <a:p>
            <a:pPr marL="285750" indent="-285750">
              <a:lnSpc>
                <a:spcPct val="114000"/>
              </a:lnSpc>
              <a:spcBef>
                <a:spcPts val="0"/>
              </a:spcBef>
              <a:buFont typeface="Arial" panose="020B0604020202020204" pitchFamily="34" charset="0"/>
              <a:buChar char="•"/>
            </a:pPr>
            <a:endParaRPr lang="en-AU" dirty="0" smtClean="0"/>
          </a:p>
          <a:p>
            <a:pPr marL="285750" indent="-285750">
              <a:lnSpc>
                <a:spcPct val="114000"/>
              </a:lnSpc>
              <a:spcBef>
                <a:spcPts val="0"/>
              </a:spcBef>
              <a:buFont typeface="Arial" panose="020B0604020202020204" pitchFamily="34" charset="0"/>
              <a:buChar char="•"/>
            </a:pPr>
            <a:r>
              <a:rPr lang="en-AU" dirty="0" smtClean="0"/>
              <a:t>The </a:t>
            </a:r>
            <a:r>
              <a:rPr lang="en-AU" dirty="0"/>
              <a:t>Hubs and VSA will share information and review individual incidents against the pattern of violence to inform identification of the primary </a:t>
            </a:r>
            <a:r>
              <a:rPr lang="en-AU" dirty="0" smtClean="0"/>
              <a:t>aggressor.</a:t>
            </a:r>
          </a:p>
          <a:p>
            <a:pPr marL="285750" indent="-285750">
              <a:lnSpc>
                <a:spcPct val="114000"/>
              </a:lnSpc>
              <a:spcBef>
                <a:spcPts val="0"/>
              </a:spcBef>
              <a:buFont typeface="Arial" panose="020B0604020202020204" pitchFamily="34" charset="0"/>
              <a:buChar char="•"/>
            </a:pPr>
            <a:endParaRPr lang="en-AU" dirty="0" smtClean="0"/>
          </a:p>
          <a:p>
            <a:pPr marL="285750" indent="-285750">
              <a:lnSpc>
                <a:spcPct val="114000"/>
              </a:lnSpc>
              <a:spcBef>
                <a:spcPts val="0"/>
              </a:spcBef>
              <a:buFont typeface="Arial" panose="020B0604020202020204" pitchFamily="34" charset="0"/>
              <a:buChar char="•"/>
            </a:pPr>
            <a:r>
              <a:rPr lang="en-AU" dirty="0" smtClean="0"/>
              <a:t>Where </a:t>
            </a:r>
            <a:r>
              <a:rPr lang="en-AU" dirty="0"/>
              <a:t>the Hubs and VSA are both involved with a family, they will share information and coordinate actions as required to avoid duplication.</a:t>
            </a:r>
            <a:endParaRPr lang="en-AU" b="1" dirty="0"/>
          </a:p>
        </p:txBody>
      </p:sp>
      <p:sp>
        <p:nvSpPr>
          <p:cNvPr id="4" name="Slide Number Placeholder 3"/>
          <p:cNvSpPr>
            <a:spLocks noGrp="1"/>
          </p:cNvSpPr>
          <p:nvPr>
            <p:ph type="sldNum" idx="12"/>
          </p:nvPr>
        </p:nvSpPr>
        <p:spPr>
          <a:xfrm>
            <a:off x="7842256" y="640080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41</a:t>
            </a:fld>
            <a:endParaRPr lang="en-US" sz="1000" dirty="0">
              <a:solidFill>
                <a:srgbClr val="000000"/>
              </a:solidFill>
              <a:latin typeface="Trebuchet MS"/>
              <a:ea typeface="Trebuchet MS"/>
              <a:cs typeface="Trebuchet MS"/>
              <a:sym typeface="Trebuchet MS"/>
            </a:endParaRPr>
          </a:p>
        </p:txBody>
      </p:sp>
      <p:pic>
        <p:nvPicPr>
          <p:cNvPr id="3074" name="Picture 2" descr="https://d30y9cdsu7xlg0.cloudfront.net/png/1255992-200.png">
            <a:hlinkClick r:id="rId3" tooltip="suppor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73" y="323850"/>
            <a:ext cx="722313" cy="666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53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950" y="152400"/>
            <a:ext cx="8286750" cy="914400"/>
          </a:xfrm>
        </p:spPr>
        <p:txBody>
          <a:bodyPr/>
          <a:lstStyle/>
          <a:p>
            <a:r>
              <a:rPr lang="en-AU" dirty="0" smtClean="0"/>
              <a:t>Interfaces with </a:t>
            </a:r>
            <a:r>
              <a:rPr lang="en-AU" dirty="0"/>
              <a:t>Multi-disciplinary Centres and </a:t>
            </a:r>
            <a:r>
              <a:rPr lang="en-AU" dirty="0" smtClean="0"/>
              <a:t>sexual </a:t>
            </a:r>
            <a:r>
              <a:rPr lang="en-AU" dirty="0"/>
              <a:t>assault </a:t>
            </a:r>
            <a:r>
              <a:rPr lang="en-AU" dirty="0" smtClean="0"/>
              <a:t>services</a:t>
            </a:r>
            <a:endParaRPr lang="en-AU" dirty="0"/>
          </a:p>
        </p:txBody>
      </p:sp>
      <p:sp>
        <p:nvSpPr>
          <p:cNvPr id="3" name="Text Placeholder 2"/>
          <p:cNvSpPr>
            <a:spLocks noGrp="1"/>
          </p:cNvSpPr>
          <p:nvPr>
            <p:ph type="body" idx="1"/>
          </p:nvPr>
        </p:nvSpPr>
        <p:spPr>
          <a:xfrm>
            <a:off x="571500" y="1371600"/>
            <a:ext cx="8839200" cy="4114800"/>
          </a:xfrm>
        </p:spPr>
        <p:txBody>
          <a:bodyPr/>
          <a:lstStyle/>
          <a:p>
            <a:pPr marL="0" indent="0">
              <a:lnSpc>
                <a:spcPct val="114000"/>
              </a:lnSpc>
              <a:spcBef>
                <a:spcPts val="0"/>
              </a:spcBef>
            </a:pPr>
            <a:r>
              <a:rPr lang="en-AU" dirty="0"/>
              <a:t>The Hubs, sexual assault services and m</a:t>
            </a:r>
            <a:r>
              <a:rPr lang="en-AU" dirty="0" smtClean="0"/>
              <a:t>ulti-disciplinary </a:t>
            </a:r>
            <a:r>
              <a:rPr lang="en-AU" dirty="0"/>
              <a:t>c</a:t>
            </a:r>
            <a:r>
              <a:rPr lang="en-AU" dirty="0" smtClean="0"/>
              <a:t>entres </a:t>
            </a:r>
            <a:r>
              <a:rPr lang="en-AU" dirty="0"/>
              <a:t>(MDCs) will work closely to ensure that clients who have experienced sexual assault, family violence or both, have clear entry points into the service </a:t>
            </a:r>
            <a:r>
              <a:rPr lang="en-AU" dirty="0" smtClean="0"/>
              <a:t>system, </a:t>
            </a:r>
            <a:r>
              <a:rPr lang="en-AU" dirty="0"/>
              <a:t>and receive timely and appropriate support</a:t>
            </a:r>
            <a:r>
              <a:rPr lang="en-AU" dirty="0" smtClean="0"/>
              <a:t>.</a:t>
            </a:r>
          </a:p>
          <a:p>
            <a:pPr marL="0" indent="0">
              <a:lnSpc>
                <a:spcPct val="114000"/>
              </a:lnSpc>
              <a:spcBef>
                <a:spcPts val="0"/>
              </a:spcBef>
            </a:pPr>
            <a:endParaRPr lang="en-AU" dirty="0"/>
          </a:p>
          <a:p>
            <a:pPr marL="285750" indent="-285750">
              <a:lnSpc>
                <a:spcPct val="114000"/>
              </a:lnSpc>
              <a:spcBef>
                <a:spcPts val="0"/>
              </a:spcBef>
              <a:buFont typeface="Arial" panose="020B0604020202020204" pitchFamily="34" charset="0"/>
              <a:buChar char="•"/>
            </a:pPr>
            <a:r>
              <a:rPr lang="en-AU" dirty="0"/>
              <a:t>Hub workers will be trained in identifying and supporting victims of sexual assault.</a:t>
            </a:r>
          </a:p>
          <a:p>
            <a:pPr marL="285750" indent="-285750">
              <a:lnSpc>
                <a:spcPct val="114000"/>
              </a:lnSpc>
              <a:spcBef>
                <a:spcPts val="0"/>
              </a:spcBef>
              <a:buFont typeface="Arial" panose="020B0604020202020204" pitchFamily="34" charset="0"/>
              <a:buChar char="•"/>
            </a:pPr>
            <a:r>
              <a:rPr lang="en-US" dirty="0" smtClean="0"/>
              <a:t>If </a:t>
            </a:r>
            <a:r>
              <a:rPr lang="en-US" dirty="0"/>
              <a:t>it is identified that sexual assault has occurred, the Hubs will refer the client to the local sexual assault service and/or MDC where they exist in that </a:t>
            </a:r>
            <a:r>
              <a:rPr lang="en-US" dirty="0" smtClean="0"/>
              <a:t>area.</a:t>
            </a:r>
          </a:p>
          <a:p>
            <a:pPr marL="285750" indent="-285750">
              <a:lnSpc>
                <a:spcPct val="114000"/>
              </a:lnSpc>
              <a:spcBef>
                <a:spcPts val="0"/>
              </a:spcBef>
              <a:buFont typeface="Arial" panose="020B0604020202020204" pitchFamily="34" charset="0"/>
              <a:buChar char="•"/>
            </a:pPr>
            <a:r>
              <a:rPr lang="en-AU" dirty="0" smtClean="0"/>
              <a:t>In </a:t>
            </a:r>
            <a:r>
              <a:rPr lang="en-AU" dirty="0"/>
              <a:t>close consultation with specialist sexual assault services, Hub workers will encourage and assist victims (or potential victims) to report incidents of sexual assault. </a:t>
            </a:r>
            <a:endParaRPr lang="en-AU" dirty="0" smtClean="0"/>
          </a:p>
          <a:p>
            <a:pPr marL="285750" indent="-285750">
              <a:lnSpc>
                <a:spcPct val="114000"/>
              </a:lnSpc>
              <a:spcBef>
                <a:spcPts val="0"/>
              </a:spcBef>
              <a:buFont typeface="Arial" panose="020B0604020202020204" pitchFamily="34" charset="0"/>
              <a:buChar char="•"/>
            </a:pPr>
            <a:r>
              <a:rPr lang="en-US" dirty="0" smtClean="0"/>
              <a:t>If </a:t>
            </a:r>
            <a:r>
              <a:rPr lang="en-US" dirty="0"/>
              <a:t>sexual assault by an adult against a child under 16 years is identified or suspected, the Hubs will make a report to </a:t>
            </a:r>
            <a:r>
              <a:rPr lang="en-US" dirty="0" smtClean="0"/>
              <a:t>Police.</a:t>
            </a:r>
          </a:p>
          <a:p>
            <a:pPr marL="285750" indent="-285750">
              <a:lnSpc>
                <a:spcPct val="114000"/>
              </a:lnSpc>
              <a:spcBef>
                <a:spcPts val="0"/>
              </a:spcBef>
              <a:buFont typeface="Arial" panose="020B0604020202020204" pitchFamily="34" charset="0"/>
              <a:buChar char="•"/>
            </a:pPr>
            <a:r>
              <a:rPr lang="en-AU" dirty="0" smtClean="0"/>
              <a:t>Where </a:t>
            </a:r>
            <a:r>
              <a:rPr lang="en-AU" dirty="0"/>
              <a:t>both the Hubs and a sexual assault services or MDC are working with the same client, these services must work collaboratively to support the client. </a:t>
            </a:r>
            <a:r>
              <a:rPr lang="en-US" dirty="0"/>
              <a:t>Co-case management and support arrangements will be determined on the basis of the preference and best interest of the client, and family members, where appropriate</a:t>
            </a:r>
            <a:r>
              <a:rPr lang="en-US" dirty="0" smtClean="0"/>
              <a:t>.</a:t>
            </a:r>
          </a:p>
          <a:p>
            <a:pPr>
              <a:buFont typeface="Arial" panose="020B0604020202020204" pitchFamily="34" charset="0"/>
              <a:buChar char="•"/>
            </a:pPr>
            <a:endParaRPr lang="en-US" dirty="0" smtClean="0"/>
          </a:p>
          <a:p>
            <a:r>
              <a:rPr lang="en-AU" dirty="0" smtClean="0"/>
              <a:t> </a:t>
            </a:r>
            <a:endParaRPr lang="en-AU" dirty="0"/>
          </a:p>
        </p:txBody>
      </p:sp>
      <p:sp>
        <p:nvSpPr>
          <p:cNvPr id="4" name="Slide Number Placeholder 3"/>
          <p:cNvSpPr>
            <a:spLocks noGrp="1"/>
          </p:cNvSpPr>
          <p:nvPr>
            <p:ph type="sldNum" idx="12"/>
          </p:nvPr>
        </p:nvSpPr>
        <p:spPr>
          <a:xfrm>
            <a:off x="7842256" y="6353175"/>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42</a:t>
            </a:fld>
            <a:endParaRPr lang="en-US" sz="1000" dirty="0">
              <a:solidFill>
                <a:srgbClr val="000000"/>
              </a:solidFill>
              <a:latin typeface="Trebuchet MS"/>
              <a:ea typeface="Trebuchet MS"/>
              <a:cs typeface="Trebuchet MS"/>
              <a:sym typeface="Trebuchet MS"/>
            </a:endParaRPr>
          </a:p>
        </p:txBody>
      </p:sp>
      <p:pic>
        <p:nvPicPr>
          <p:cNvPr id="1026" name="Picture 2" descr="https://d30y9cdsu7xlg0.cloudfront.net/png/679934-200.png">
            <a:hlinkClick r:id="rId3" tooltip="Puzz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1" y="219076"/>
            <a:ext cx="666750" cy="666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9728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Next steps</a:t>
            </a:r>
            <a:endParaRPr lang="en-AU" dirty="0"/>
          </a:p>
        </p:txBody>
      </p:sp>
    </p:spTree>
    <p:extLst>
      <p:ext uri="{BB962C8B-B14F-4D97-AF65-F5344CB8AC3E}">
        <p14:creationId xmlns:p14="http://schemas.microsoft.com/office/powerpoint/2010/main" val="25973449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Additional products to support Hubs operations</a:t>
            </a:r>
            <a:endParaRPr lang="en-AU" dirty="0"/>
          </a:p>
        </p:txBody>
      </p:sp>
      <p:sp>
        <p:nvSpPr>
          <p:cNvPr id="3" name="Text Placeholder 2"/>
          <p:cNvSpPr>
            <a:spLocks noGrp="1"/>
          </p:cNvSpPr>
          <p:nvPr>
            <p:ph type="body" idx="1"/>
          </p:nvPr>
        </p:nvSpPr>
        <p:spPr/>
        <p:txBody>
          <a:bodyPr/>
          <a:lstStyle/>
          <a:p>
            <a:pPr>
              <a:lnSpc>
                <a:spcPct val="114000"/>
              </a:lnSpc>
              <a:spcBef>
                <a:spcPts val="0"/>
              </a:spcBef>
            </a:pPr>
            <a:r>
              <a:rPr lang="en-AU" dirty="0" smtClean="0"/>
              <a:t>Family Safety Victoria is currently developing:</a:t>
            </a:r>
          </a:p>
          <a:p>
            <a:pPr>
              <a:buFont typeface="Arial" panose="020B0604020202020204" pitchFamily="34" charset="0"/>
              <a:buChar char="•"/>
            </a:pPr>
            <a:endParaRPr lang="en-AU" dirty="0" smtClean="0"/>
          </a:p>
          <a:p>
            <a:pPr>
              <a:buFont typeface="Arial" panose="020B0604020202020204" pitchFamily="34" charset="0"/>
              <a:buChar char="•"/>
            </a:pPr>
            <a:endParaRPr lang="en-AU" dirty="0"/>
          </a:p>
          <a:p>
            <a:endParaRPr lang="en-AU" dirty="0" smtClean="0"/>
          </a:p>
        </p:txBody>
      </p:sp>
      <p:sp>
        <p:nvSpPr>
          <p:cNvPr id="4" name="Slide Number Placeholder 3"/>
          <p:cNvSpPr>
            <a:spLocks noGrp="1"/>
          </p:cNvSpPr>
          <p:nvPr>
            <p:ph type="sldNum" idx="12"/>
          </p:nvPr>
        </p:nvSpPr>
        <p:spPr>
          <a:xfrm>
            <a:off x="7842256" y="6400800"/>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44</a:t>
            </a:fld>
            <a:endParaRPr lang="en-US" sz="1000" dirty="0">
              <a:solidFill>
                <a:srgbClr val="000000"/>
              </a:solidFill>
              <a:latin typeface="Trebuchet MS"/>
              <a:ea typeface="Trebuchet MS"/>
              <a:cs typeface="Trebuchet MS"/>
              <a:sym typeface="Trebuchet MS"/>
            </a:endParaRPr>
          </a:p>
        </p:txBody>
      </p:sp>
      <p:graphicFrame>
        <p:nvGraphicFramePr>
          <p:cNvPr id="5" name="Table 4"/>
          <p:cNvGraphicFramePr>
            <a:graphicFrameLocks noGrp="1"/>
          </p:cNvGraphicFramePr>
          <p:nvPr>
            <p:extLst>
              <p:ext uri="{D42A27DB-BD31-4B8C-83A1-F6EECF244321}">
                <p14:modId xmlns:p14="http://schemas.microsoft.com/office/powerpoint/2010/main" val="2559397717"/>
              </p:ext>
            </p:extLst>
          </p:nvPr>
        </p:nvGraphicFramePr>
        <p:xfrm>
          <a:off x="509295" y="1937446"/>
          <a:ext cx="8686800" cy="3063690"/>
        </p:xfrm>
        <a:graphic>
          <a:graphicData uri="http://schemas.openxmlformats.org/drawingml/2006/table">
            <a:tbl>
              <a:tblPr firstRow="1" bandRow="1">
                <a:tableStyleId>{5C22544A-7EE6-4342-B048-85BDC9FD1C3A}</a:tableStyleId>
              </a:tblPr>
              <a:tblGrid>
                <a:gridCol w="4343400"/>
                <a:gridCol w="4343400"/>
              </a:tblGrid>
              <a:tr h="386530">
                <a:tc>
                  <a:txBody>
                    <a:bodyPr/>
                    <a:lstStyle/>
                    <a:p>
                      <a:r>
                        <a:rPr lang="en-AU" dirty="0" smtClean="0"/>
                        <a:t>To support initial operations (Mar- Apr)</a:t>
                      </a:r>
                      <a:endParaRPr lang="en-AU" dirty="0"/>
                    </a:p>
                  </a:txBody>
                  <a:tcPr/>
                </a:tc>
                <a:tc>
                  <a:txBody>
                    <a:bodyPr/>
                    <a:lstStyle/>
                    <a:p>
                      <a:r>
                        <a:rPr lang="en-AU" baseline="0" dirty="0" smtClean="0"/>
                        <a:t>To support ongoing operations (May onwards)</a:t>
                      </a:r>
                      <a:endParaRPr lang="en-AU" dirty="0"/>
                    </a:p>
                  </a:txBody>
                  <a:tcPr/>
                </a:tc>
              </a:tr>
              <a:tr h="1882106">
                <a:tc>
                  <a:txBody>
                    <a:bodyPr/>
                    <a:lstStyle/>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err="1" smtClean="0">
                          <a:ln>
                            <a:noFill/>
                          </a:ln>
                          <a:solidFill>
                            <a:srgbClr val="000000"/>
                          </a:solidFill>
                          <a:effectLst/>
                          <a:uLnTx/>
                          <a:uFillTx/>
                          <a:latin typeface="Trebuchet MS"/>
                          <a:sym typeface="Trebuchet MS"/>
                        </a:rPr>
                        <a:t>Statewide</a:t>
                      </a:r>
                      <a:r>
                        <a:rPr kumimoji="0" lang="en-AU" sz="1400" b="0" i="0" u="none" strike="noStrike" kern="0" cap="none" spc="0" normalizeH="0" baseline="0" noProof="0" dirty="0" smtClean="0">
                          <a:ln>
                            <a:noFill/>
                          </a:ln>
                          <a:solidFill>
                            <a:srgbClr val="000000"/>
                          </a:solidFill>
                          <a:effectLst/>
                          <a:uLnTx/>
                          <a:uFillTx/>
                          <a:latin typeface="Trebuchet MS"/>
                          <a:sym typeface="Trebuchet MS"/>
                        </a:rPr>
                        <a:t> Specifications to inform changes to service agreements with Hub agencies</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smtClean="0">
                          <a:ln>
                            <a:noFill/>
                          </a:ln>
                          <a:solidFill>
                            <a:srgbClr val="000000"/>
                          </a:solidFill>
                          <a:effectLst/>
                          <a:uLnTx/>
                          <a:uFillTx/>
                          <a:latin typeface="Trebuchet MS"/>
                          <a:sym typeface="Trebuchet MS"/>
                        </a:rPr>
                        <a:t>Interim Integrated Practice Framework </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smtClean="0">
                          <a:ln>
                            <a:noFill/>
                          </a:ln>
                          <a:solidFill>
                            <a:srgbClr val="000000"/>
                          </a:solidFill>
                          <a:effectLst/>
                          <a:uLnTx/>
                          <a:uFillTx/>
                          <a:latin typeface="Trebuchet MS"/>
                          <a:sym typeface="Trebuchet MS"/>
                        </a:rPr>
                        <a:t>Hubs Operational Guidelines</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smtClean="0">
                          <a:ln>
                            <a:noFill/>
                          </a:ln>
                          <a:solidFill>
                            <a:srgbClr val="000000"/>
                          </a:solidFill>
                          <a:effectLst/>
                          <a:uLnTx/>
                          <a:uFillTx/>
                          <a:latin typeface="Trebuchet MS"/>
                          <a:sym typeface="Trebuchet MS"/>
                        </a:rPr>
                        <a:t>Evaluation Framework</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smtClean="0">
                          <a:ln>
                            <a:noFill/>
                          </a:ln>
                          <a:solidFill>
                            <a:srgbClr val="000000"/>
                          </a:solidFill>
                          <a:effectLst/>
                          <a:uLnTx/>
                          <a:uFillTx/>
                          <a:latin typeface="Trebuchet MS"/>
                          <a:sym typeface="Trebuchet MS"/>
                        </a:rPr>
                        <a:t>Demand Management Strategies</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smtClean="0">
                          <a:ln>
                            <a:noFill/>
                          </a:ln>
                          <a:solidFill>
                            <a:srgbClr val="000000"/>
                          </a:solidFill>
                          <a:effectLst/>
                          <a:uLnTx/>
                          <a:uFillTx/>
                          <a:latin typeface="Trebuchet MS"/>
                          <a:sym typeface="Trebuchet MS"/>
                        </a:rPr>
                        <a:t>Workforce induction, training and development program</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noProof="0" dirty="0" smtClean="0">
                          <a:ln>
                            <a:noFill/>
                          </a:ln>
                          <a:solidFill>
                            <a:srgbClr val="000000"/>
                          </a:solidFill>
                          <a:effectLst/>
                          <a:uLnTx/>
                          <a:uFillTx/>
                          <a:latin typeface="Trebuchet MS"/>
                          <a:sym typeface="Trebuchet MS"/>
                        </a:rPr>
                        <a:t>Support and Safety Hubs website </a:t>
                      </a:r>
                    </a:p>
                    <a:p>
                      <a:endParaRPr lang="en-AU" dirty="0"/>
                    </a:p>
                  </a:txBody>
                  <a:tcPr/>
                </a:tc>
                <a:tc>
                  <a:txBody>
                    <a:bodyPr/>
                    <a:lstStyle/>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rPr>
                        <a:t>Client Experience Feedback and Design Process</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rPr>
                        <a:t>Final Integrated Practice Framework</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rPr>
                        <a:t>Review of Hubs service model</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rPr>
                        <a:t>Expansion of Hubs website</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rPr>
                        <a:t>Stage 2 deployment of Hubs CRM</a:t>
                      </a:r>
                    </a:p>
                    <a:p>
                      <a:pPr marL="342900" marR="0" lvl="0" indent="-342900" algn="l" defTabSz="91440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rPr>
                        <a:t>Support and Safety Hubs Performance Management Framework</a:t>
                      </a:r>
                    </a:p>
                    <a:p>
                      <a:pPr marL="0" marR="0" lvl="0" indent="0" algn="l" defTabSz="914400" rtl="0" eaLnBrk="1" fontAlgn="auto" latinLnBrk="0" hangingPunct="1">
                        <a:lnSpc>
                          <a:spcPct val="114000"/>
                        </a:lnSpc>
                        <a:spcBef>
                          <a:spcPts val="0"/>
                        </a:spcBef>
                        <a:spcAft>
                          <a:spcPts val="0"/>
                        </a:spcAft>
                        <a:buClrTx/>
                        <a:buSzTx/>
                        <a:buFont typeface="Arial" panose="020B0604020202020204" pitchFamily="34" charset="0"/>
                        <a:buNone/>
                        <a:tabLst/>
                        <a:defRPr/>
                      </a:pPr>
                      <a:endParaRPr kumimoji="0" lang="en-AU" sz="1400" b="0" i="0" u="none" strike="noStrike" kern="0" cap="none" spc="0" normalizeH="0" baseline="0" dirty="0" smtClean="0">
                        <a:ln>
                          <a:noFill/>
                        </a:ln>
                        <a:solidFill>
                          <a:srgbClr val="000000"/>
                        </a:solidFill>
                        <a:effectLst/>
                        <a:uLnTx/>
                        <a:uFillTx/>
                        <a:latin typeface="Trebuchet MS"/>
                        <a:ea typeface="+mn-ea"/>
                        <a:cs typeface="+mn-cs"/>
                        <a:sym typeface="Arial"/>
                      </a:endParaRPr>
                    </a:p>
                    <a:p>
                      <a:pPr marL="285750" indent="-285750">
                        <a:buFont typeface="Arial" panose="020B0604020202020204" pitchFamily="34" charset="0"/>
                        <a:buChar char="•"/>
                      </a:pPr>
                      <a:endParaRPr lang="en-AU" dirty="0" smtClean="0"/>
                    </a:p>
                    <a:p>
                      <a:pPr marL="285750" indent="-285750">
                        <a:buFont typeface="Arial" panose="020B0604020202020204" pitchFamily="34" charset="0"/>
                        <a:buChar char="•"/>
                      </a:pPr>
                      <a:endParaRPr lang="en-AU" dirty="0" smtClean="0"/>
                    </a:p>
                    <a:p>
                      <a:endParaRPr lang="en-AU" dirty="0"/>
                    </a:p>
                  </a:txBody>
                  <a:tcPr/>
                </a:tc>
              </a:tr>
            </a:tbl>
          </a:graphicData>
        </a:graphic>
      </p:graphicFrame>
      <p:sp>
        <p:nvSpPr>
          <p:cNvPr id="6" name="TextBox 5"/>
          <p:cNvSpPr txBox="1"/>
          <p:nvPr/>
        </p:nvSpPr>
        <p:spPr>
          <a:xfrm>
            <a:off x="509295" y="5812971"/>
            <a:ext cx="9138558" cy="307777"/>
          </a:xfrm>
          <a:prstGeom prst="rect">
            <a:avLst/>
          </a:prstGeom>
          <a:noFill/>
        </p:spPr>
        <p:txBody>
          <a:bodyPr wrap="square" rtlCol="0">
            <a:spAutoFit/>
          </a:bodyPr>
          <a:lstStyle/>
          <a:p>
            <a:r>
              <a:rPr lang="en-AU" dirty="0" smtClean="0"/>
              <a:t>Updated information will be provided to Hubs Leadership Groups and placed on the FSV website when finalised. </a:t>
            </a:r>
            <a:endParaRPr lang="en-AU" dirty="0"/>
          </a:p>
        </p:txBody>
      </p:sp>
    </p:spTree>
    <p:extLst>
      <p:ext uri="{BB962C8B-B14F-4D97-AF65-F5344CB8AC3E}">
        <p14:creationId xmlns:p14="http://schemas.microsoft.com/office/powerpoint/2010/main" val="1328198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The first five Hubs</a:t>
            </a:r>
            <a:endParaRPr lang="en-AU" dirty="0"/>
          </a:p>
        </p:txBody>
      </p:sp>
      <p:sp>
        <p:nvSpPr>
          <p:cNvPr id="3" name="Text Placeholder 2"/>
          <p:cNvSpPr>
            <a:spLocks noGrp="1"/>
          </p:cNvSpPr>
          <p:nvPr>
            <p:ph type="body" idx="1"/>
          </p:nvPr>
        </p:nvSpPr>
        <p:spPr>
          <a:xfrm>
            <a:off x="704850" y="1371600"/>
            <a:ext cx="8591550" cy="4114800"/>
          </a:xfrm>
        </p:spPr>
        <p:txBody>
          <a:bodyPr/>
          <a:lstStyle/>
          <a:p>
            <a:pPr marL="0" indent="0">
              <a:lnSpc>
                <a:spcPct val="100000"/>
              </a:lnSpc>
              <a:spcBef>
                <a:spcPts val="0"/>
              </a:spcBef>
            </a:pPr>
            <a:r>
              <a:rPr lang="en-AU" dirty="0" smtClean="0"/>
              <a:t>Work is currently underway to establish the first Hubs in five launch site areas – Barwon, Bayside Peninsula, Inner Gippsland, Mallee and North East Melbourne.</a:t>
            </a:r>
          </a:p>
          <a:p>
            <a:pPr marL="0" indent="0">
              <a:lnSpc>
                <a:spcPct val="100000"/>
              </a:lnSpc>
              <a:spcBef>
                <a:spcPts val="0"/>
              </a:spcBef>
            </a:pPr>
            <a:endParaRPr lang="en-AU" dirty="0"/>
          </a:p>
          <a:p>
            <a:pPr marL="0" indent="0">
              <a:lnSpc>
                <a:spcPct val="100000"/>
              </a:lnSpc>
              <a:spcBef>
                <a:spcPts val="0"/>
              </a:spcBef>
            </a:pPr>
            <a:r>
              <a:rPr lang="en-AU" dirty="0" smtClean="0"/>
              <a:t>It is anticipated that the five Hubs will commence </a:t>
            </a:r>
            <a:r>
              <a:rPr lang="en-AU" dirty="0" smtClean="0">
                <a:solidFill>
                  <a:schemeClr val="tx1"/>
                </a:solidFill>
              </a:rPr>
              <a:t>operations at staggered times </a:t>
            </a:r>
            <a:r>
              <a:rPr lang="en-AU" dirty="0" smtClean="0"/>
              <a:t>between March and April this year. </a:t>
            </a:r>
          </a:p>
          <a:p>
            <a:pPr marL="0" indent="0">
              <a:lnSpc>
                <a:spcPct val="100000"/>
              </a:lnSpc>
              <a:spcBef>
                <a:spcPts val="0"/>
              </a:spcBef>
            </a:pPr>
            <a:endParaRPr lang="en-AU" dirty="0" smtClean="0"/>
          </a:p>
          <a:p>
            <a:pPr marL="0" indent="0">
              <a:lnSpc>
                <a:spcPct val="100000"/>
              </a:lnSpc>
              <a:spcBef>
                <a:spcPts val="0"/>
              </a:spcBef>
            </a:pPr>
            <a:r>
              <a:rPr lang="en-AU" dirty="0" smtClean="0"/>
              <a:t>To support the establishment of Hubs, FSV is:</a:t>
            </a:r>
          </a:p>
          <a:p>
            <a:pPr marL="285750" indent="-285750">
              <a:lnSpc>
                <a:spcPct val="100000"/>
              </a:lnSpc>
              <a:spcBef>
                <a:spcPts val="0"/>
              </a:spcBef>
              <a:buFont typeface="Arial" panose="020B0604020202020204" pitchFamily="34" charset="0"/>
              <a:buChar char="•"/>
            </a:pPr>
            <a:r>
              <a:rPr lang="en-AU" dirty="0" smtClean="0"/>
              <a:t>Leading </a:t>
            </a:r>
            <a:r>
              <a:rPr lang="en-AU" dirty="0" err="1" smtClean="0"/>
              <a:t>statewide</a:t>
            </a:r>
            <a:r>
              <a:rPr lang="en-AU" dirty="0" smtClean="0"/>
              <a:t> design and policy work to develop a model for the Hubs, governance arrangements, and policies and frameworks that will support integrated practice </a:t>
            </a:r>
          </a:p>
          <a:p>
            <a:pPr marL="285750" indent="-285750">
              <a:lnSpc>
                <a:spcPct val="100000"/>
              </a:lnSpc>
              <a:spcBef>
                <a:spcPts val="0"/>
              </a:spcBef>
              <a:buFont typeface="Arial" panose="020B0604020202020204" pitchFamily="34" charset="0"/>
              <a:buChar char="•"/>
            </a:pPr>
            <a:r>
              <a:rPr lang="en-AU" dirty="0" smtClean="0"/>
              <a:t>Working closely with local governance groups and stakeholders to undertake local area implementation planning, including physical infrastructure, IT requirements, workforce transition</a:t>
            </a:r>
          </a:p>
          <a:p>
            <a:pPr marL="285750" indent="-285750">
              <a:lnSpc>
                <a:spcPct val="100000"/>
              </a:lnSpc>
              <a:spcBef>
                <a:spcPts val="0"/>
              </a:spcBef>
              <a:buFont typeface="Arial" panose="020B0604020202020204" pitchFamily="34" charset="0"/>
              <a:buChar char="•"/>
            </a:pPr>
            <a:r>
              <a:rPr lang="en-AU" dirty="0" smtClean="0"/>
              <a:t>Developing key enablers for the Hubs (the Central Information Point and Client Relationship Management system) and undertaking related reform work (such as information sharing)</a:t>
            </a:r>
          </a:p>
          <a:p>
            <a:pPr>
              <a:lnSpc>
                <a:spcPct val="100000"/>
              </a:lnSpc>
              <a:spcBef>
                <a:spcPts val="0"/>
              </a:spcBef>
              <a:buFont typeface="Arial" panose="020B0604020202020204" pitchFamily="34" charset="0"/>
              <a:buChar char="•"/>
            </a:pPr>
            <a:endParaRPr lang="en-AU" dirty="0" smtClean="0"/>
          </a:p>
          <a:p>
            <a:pPr marL="0" indent="0">
              <a:lnSpc>
                <a:spcPct val="100000"/>
              </a:lnSpc>
              <a:spcBef>
                <a:spcPts val="0"/>
              </a:spcBef>
            </a:pPr>
            <a:r>
              <a:rPr lang="en-AU" dirty="0" smtClean="0"/>
              <a:t>Extensive engagement has been undertaken at </a:t>
            </a:r>
            <a:r>
              <a:rPr lang="en-AU" dirty="0" err="1" smtClean="0"/>
              <a:t>statewide</a:t>
            </a:r>
            <a:r>
              <a:rPr lang="en-AU" dirty="0" smtClean="0"/>
              <a:t> and local levels throughout the design and establishment of Hubs. This work will continue.</a:t>
            </a:r>
          </a:p>
          <a:p>
            <a:pPr marL="0" indent="0">
              <a:lnSpc>
                <a:spcPct val="100000"/>
              </a:lnSpc>
              <a:spcBef>
                <a:spcPts val="0"/>
              </a:spcBef>
            </a:pPr>
            <a:endParaRPr lang="en-AU" dirty="0" smtClean="0"/>
          </a:p>
          <a:p>
            <a:pPr marL="0" indent="0">
              <a:lnSpc>
                <a:spcPct val="100000"/>
              </a:lnSpc>
              <a:spcBef>
                <a:spcPts val="0"/>
              </a:spcBef>
            </a:pPr>
            <a:r>
              <a:rPr lang="en-AU" dirty="0" smtClean="0"/>
              <a:t>FSV has also commenced planning for the future rollout of Hubs. </a:t>
            </a:r>
            <a:endParaRPr lang="en-AU" dirty="0"/>
          </a:p>
        </p:txBody>
      </p:sp>
      <p:sp>
        <p:nvSpPr>
          <p:cNvPr id="4" name="Slide Number Placeholder 3"/>
          <p:cNvSpPr>
            <a:spLocks noGrp="1"/>
          </p:cNvSpPr>
          <p:nvPr>
            <p:ph type="sldNum" idx="12"/>
          </p:nvPr>
        </p:nvSpPr>
        <p:spPr>
          <a:xfrm>
            <a:off x="7761314" y="6400800"/>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5</a:t>
            </a:fld>
            <a:endParaRPr lang="en-US" sz="1000" dirty="0">
              <a:latin typeface="Trebuchet MS"/>
              <a:ea typeface="Trebuchet MS"/>
              <a:cs typeface="Trebuchet MS"/>
              <a:sym typeface="Trebuchet MS"/>
            </a:endParaRPr>
          </a:p>
        </p:txBody>
      </p:sp>
    </p:spTree>
    <p:extLst>
      <p:ext uri="{BB962C8B-B14F-4D97-AF65-F5344CB8AC3E}">
        <p14:creationId xmlns:p14="http://schemas.microsoft.com/office/powerpoint/2010/main" val="1491206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Who we’ve spoken to</a:t>
            </a:r>
            <a:endParaRPr lang="en-AU" dirty="0"/>
          </a:p>
        </p:txBody>
      </p:sp>
      <p:sp>
        <p:nvSpPr>
          <p:cNvPr id="3" name="Text Placeholder 2"/>
          <p:cNvSpPr>
            <a:spLocks noGrp="1"/>
          </p:cNvSpPr>
          <p:nvPr>
            <p:ph type="body" idx="1"/>
          </p:nvPr>
        </p:nvSpPr>
        <p:spPr>
          <a:xfrm>
            <a:off x="580935" y="1339933"/>
            <a:ext cx="8945549" cy="1296390"/>
          </a:xfrm>
        </p:spPr>
        <p:txBody>
          <a:bodyPr/>
          <a:lstStyle/>
          <a:p>
            <a:r>
              <a:rPr lang="en-AU" dirty="0"/>
              <a:t>In consultation with the community sector and agencies across government, FSV has worked</a:t>
            </a:r>
          </a:p>
          <a:p>
            <a:r>
              <a:rPr lang="en-AU" dirty="0"/>
              <a:t>with key partners to:</a:t>
            </a:r>
          </a:p>
          <a:p>
            <a:pPr lvl="0">
              <a:buFont typeface="Arial" panose="020B0604020202020204" pitchFamily="34" charset="0"/>
              <a:buChar char="•"/>
            </a:pPr>
            <a:r>
              <a:rPr lang="en-AU" dirty="0"/>
              <a:t>continue </a:t>
            </a:r>
            <a:r>
              <a:rPr lang="en-AU" dirty="0" smtClean="0"/>
              <a:t>to develop </a:t>
            </a:r>
            <a:r>
              <a:rPr lang="en-AU" dirty="0"/>
              <a:t>the Hubs service model and an interim integrated practice framework to ensure consistency across all the Hubs and service delivery partners</a:t>
            </a:r>
          </a:p>
          <a:p>
            <a:pPr lvl="0">
              <a:buFont typeface="Arial" panose="020B0604020202020204" pitchFamily="34" charset="0"/>
              <a:buChar char="•"/>
            </a:pPr>
            <a:r>
              <a:rPr lang="en-AU" dirty="0"/>
              <a:t>establish accountability mechanisms and systems for oversight and coordination of Hubs, and</a:t>
            </a:r>
          </a:p>
          <a:p>
            <a:pPr lvl="0">
              <a:buFont typeface="Arial" panose="020B0604020202020204" pitchFamily="34" charset="0"/>
              <a:buChar char="•"/>
            </a:pPr>
            <a:r>
              <a:rPr lang="en-AU" dirty="0"/>
              <a:t>establish infrastructure including an effective client relationship management system</a:t>
            </a:r>
            <a:r>
              <a:rPr lang="en-AU" dirty="0" smtClean="0"/>
              <a:t>.</a:t>
            </a:r>
          </a:p>
          <a:p>
            <a:pPr lvl="0">
              <a:buFont typeface="Arial" panose="020B0604020202020204" pitchFamily="34" charset="0"/>
              <a:buChar char="•"/>
            </a:pPr>
            <a:endParaRPr lang="en-AU" dirty="0"/>
          </a:p>
          <a:p>
            <a:pPr lvl="0">
              <a:buFont typeface="Arial" panose="020B0604020202020204" pitchFamily="34" charset="0"/>
              <a:buChar char="•"/>
            </a:pPr>
            <a:endParaRPr lang="en-AU" dirty="0"/>
          </a:p>
          <a:p>
            <a:endParaRPr lang="en-AU" dirty="0"/>
          </a:p>
        </p:txBody>
      </p:sp>
      <p:sp>
        <p:nvSpPr>
          <p:cNvPr id="4" name="Slide Number Placeholder 3"/>
          <p:cNvSpPr>
            <a:spLocks noGrp="1"/>
          </p:cNvSpPr>
          <p:nvPr>
            <p:ph type="sldNum" idx="12"/>
          </p:nvPr>
        </p:nvSpPr>
        <p:spPr>
          <a:xfrm>
            <a:off x="7756998" y="6426198"/>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6</a:t>
            </a:fld>
            <a:endParaRPr lang="en-US" sz="1000" dirty="0">
              <a:latin typeface="Trebuchet MS"/>
              <a:ea typeface="Trebuchet MS"/>
              <a:cs typeface="Trebuchet MS"/>
              <a:sym typeface="Trebuchet MS"/>
            </a:endParaRPr>
          </a:p>
        </p:txBody>
      </p:sp>
      <p:sp>
        <p:nvSpPr>
          <p:cNvPr id="5" name="TextBox 4"/>
          <p:cNvSpPr txBox="1"/>
          <p:nvPr/>
        </p:nvSpPr>
        <p:spPr>
          <a:xfrm>
            <a:off x="660401" y="3187000"/>
            <a:ext cx="4447380" cy="2754600"/>
          </a:xfrm>
          <a:prstGeom prst="rect">
            <a:avLst/>
          </a:prstGeom>
          <a:noFill/>
          <a:ln w="19050">
            <a:solidFill>
              <a:srgbClr val="FFC000"/>
            </a:solidFill>
          </a:ln>
        </p:spPr>
        <p:txBody>
          <a:bodyPr wrap="square" rtlCol="0">
            <a:spAutoFit/>
          </a:bodyPr>
          <a:lstStyle/>
          <a:p>
            <a:pPr>
              <a:spcAft>
                <a:spcPts val="600"/>
              </a:spcAft>
            </a:pPr>
            <a:r>
              <a:rPr lang="en-AU" b="1" dirty="0" err="1" smtClean="0">
                <a:latin typeface="Trebuchet MS" panose="020B0603020202020204" pitchFamily="34" charset="0"/>
              </a:rPr>
              <a:t>Statewide</a:t>
            </a:r>
            <a:r>
              <a:rPr lang="en-AU" b="1" dirty="0" smtClean="0">
                <a:latin typeface="Trebuchet MS" panose="020B0603020202020204" pitchFamily="34" charset="0"/>
              </a:rPr>
              <a:t> engagement</a:t>
            </a:r>
            <a:endParaRPr lang="en-AU" b="1" dirty="0">
              <a:latin typeface="Trebuchet MS" panose="020B0603020202020204" pitchFamily="34" charset="0"/>
            </a:endParaRPr>
          </a:p>
          <a:p>
            <a:pPr marL="285750" indent="-285750">
              <a:buFont typeface="Arial" panose="020B0604020202020204" pitchFamily="34" charset="0"/>
              <a:buChar char="•"/>
            </a:pPr>
            <a:r>
              <a:rPr lang="en-AU" dirty="0">
                <a:latin typeface="Trebuchet MS" panose="020B0603020202020204" pitchFamily="34" charset="0"/>
              </a:rPr>
              <a:t>Family Violence Steering Committee</a:t>
            </a:r>
          </a:p>
          <a:p>
            <a:pPr marL="285750" indent="-285750">
              <a:buFont typeface="Arial" panose="020B0604020202020204" pitchFamily="34" charset="0"/>
              <a:buChar char="•"/>
            </a:pPr>
            <a:r>
              <a:rPr lang="en-AU" dirty="0">
                <a:latin typeface="Trebuchet MS" panose="020B0603020202020204" pitchFamily="34" charset="0"/>
              </a:rPr>
              <a:t>Aboriginal </a:t>
            </a:r>
            <a:r>
              <a:rPr lang="en-AU" dirty="0" smtClean="0">
                <a:latin typeface="Trebuchet MS" panose="020B0603020202020204" pitchFamily="34" charset="0"/>
              </a:rPr>
              <a:t>family violence co-design </a:t>
            </a:r>
            <a:r>
              <a:rPr lang="en-AU" dirty="0">
                <a:latin typeface="Trebuchet MS" panose="020B0603020202020204" pitchFamily="34" charset="0"/>
              </a:rPr>
              <a:t>forum</a:t>
            </a:r>
          </a:p>
          <a:p>
            <a:pPr marL="285750" indent="-285750">
              <a:buFont typeface="Arial" panose="020B0604020202020204" pitchFamily="34" charset="0"/>
              <a:buChar char="•"/>
            </a:pPr>
            <a:r>
              <a:rPr lang="en-AU" dirty="0">
                <a:latin typeface="Trebuchet MS" panose="020B0603020202020204" pitchFamily="34" charset="0"/>
              </a:rPr>
              <a:t>Indigenous Family Violence Partnership Forum</a:t>
            </a:r>
          </a:p>
          <a:p>
            <a:pPr marL="285750" indent="-285750">
              <a:buFont typeface="Arial" panose="020B0604020202020204" pitchFamily="34" charset="0"/>
              <a:buChar char="•"/>
            </a:pPr>
            <a:r>
              <a:rPr lang="en-AU" dirty="0">
                <a:latin typeface="Trebuchet MS" panose="020B0603020202020204" pitchFamily="34" charset="0"/>
              </a:rPr>
              <a:t>Victim Survivors’ Advisory Council</a:t>
            </a:r>
          </a:p>
          <a:p>
            <a:pPr marL="285750" indent="-285750">
              <a:buFont typeface="Arial" panose="020B0604020202020204" pitchFamily="34" charset="0"/>
              <a:buChar char="•"/>
            </a:pPr>
            <a:r>
              <a:rPr lang="en-AU" dirty="0" err="1">
                <a:latin typeface="Trebuchet MS" panose="020B0603020202020204" pitchFamily="34" charset="0"/>
              </a:rPr>
              <a:t>Statewide</a:t>
            </a:r>
            <a:r>
              <a:rPr lang="en-AU" dirty="0">
                <a:latin typeface="Trebuchet MS" panose="020B0603020202020204" pitchFamily="34" charset="0"/>
              </a:rPr>
              <a:t> Expert Design Workshops</a:t>
            </a:r>
          </a:p>
          <a:p>
            <a:pPr marL="285750" indent="-285750">
              <a:buFont typeface="Arial" panose="020B0604020202020204" pitchFamily="34" charset="0"/>
              <a:buChar char="•"/>
            </a:pPr>
            <a:r>
              <a:rPr lang="en-AU" dirty="0">
                <a:latin typeface="Trebuchet MS" panose="020B0603020202020204" pitchFamily="34" charset="0"/>
              </a:rPr>
              <a:t>Expert Advisory Committee on Perpetrator Interventions</a:t>
            </a:r>
          </a:p>
          <a:p>
            <a:pPr marL="285750" indent="-285750">
              <a:buFont typeface="Arial" panose="020B0604020202020204" pitchFamily="34" charset="0"/>
              <a:buChar char="•"/>
            </a:pPr>
            <a:r>
              <a:rPr lang="en-AU" dirty="0">
                <a:latin typeface="Trebuchet MS" panose="020B0603020202020204" pitchFamily="34" charset="0"/>
              </a:rPr>
              <a:t>Diverse Communities and Intersectionality Working Group</a:t>
            </a:r>
          </a:p>
          <a:p>
            <a:pPr marL="285750" indent="-285750">
              <a:buFont typeface="Arial" panose="020B0604020202020204" pitchFamily="34" charset="0"/>
              <a:buChar char="•"/>
            </a:pPr>
            <a:r>
              <a:rPr lang="en-AU" dirty="0">
                <a:latin typeface="Trebuchet MS" panose="020B0603020202020204" pitchFamily="34" charset="0"/>
              </a:rPr>
              <a:t>Existing key sector and cross-sector </a:t>
            </a:r>
            <a:r>
              <a:rPr lang="en-AU" dirty="0" smtClean="0">
                <a:latin typeface="Trebuchet MS" panose="020B0603020202020204" pitchFamily="34" charset="0"/>
              </a:rPr>
              <a:t>forums, including with peak bodies</a:t>
            </a:r>
            <a:endParaRPr lang="en-AU" sz="1600" dirty="0" smtClean="0">
              <a:latin typeface="Trebuchet MS" panose="020B0603020202020204" pitchFamily="34" charset="0"/>
            </a:endParaRPr>
          </a:p>
        </p:txBody>
      </p:sp>
      <p:sp>
        <p:nvSpPr>
          <p:cNvPr id="6" name="TextBox 5"/>
          <p:cNvSpPr txBox="1"/>
          <p:nvPr/>
        </p:nvSpPr>
        <p:spPr>
          <a:xfrm>
            <a:off x="5272886" y="3187009"/>
            <a:ext cx="3608214" cy="2785378"/>
          </a:xfrm>
          <a:prstGeom prst="rect">
            <a:avLst/>
          </a:prstGeom>
          <a:noFill/>
          <a:ln w="19050">
            <a:solidFill>
              <a:srgbClr val="FFC000"/>
            </a:solidFill>
          </a:ln>
        </p:spPr>
        <p:txBody>
          <a:bodyPr wrap="square" rtlCol="0">
            <a:spAutoFit/>
          </a:bodyPr>
          <a:lstStyle/>
          <a:p>
            <a:r>
              <a:rPr lang="en-AU" b="1" dirty="0">
                <a:latin typeface="Trebuchet MS" panose="020B0603020202020204" pitchFamily="34" charset="0"/>
              </a:rPr>
              <a:t>Local engagement </a:t>
            </a:r>
            <a:endParaRPr lang="en-AU" b="1" dirty="0" smtClean="0">
              <a:latin typeface="Trebuchet MS" panose="020B0603020202020204" pitchFamily="34" charset="0"/>
            </a:endParaRPr>
          </a:p>
          <a:p>
            <a:pPr>
              <a:spcAft>
                <a:spcPts val="600"/>
              </a:spcAft>
            </a:pPr>
            <a:r>
              <a:rPr lang="en-AU" sz="1200" dirty="0" smtClean="0">
                <a:latin typeface="Trebuchet MS" panose="020B0603020202020204" pitchFamily="34" charset="0"/>
              </a:rPr>
              <a:t>(to feed local </a:t>
            </a:r>
            <a:r>
              <a:rPr lang="en-AU" sz="1200" dirty="0">
                <a:latin typeface="Trebuchet MS" panose="020B0603020202020204" pitchFamily="34" charset="0"/>
              </a:rPr>
              <a:t>experience and intelligence into the  </a:t>
            </a:r>
            <a:r>
              <a:rPr lang="en-AU" sz="1200" dirty="0" err="1">
                <a:latin typeface="Trebuchet MS" panose="020B0603020202020204" pitchFamily="34" charset="0"/>
              </a:rPr>
              <a:t>statewide</a:t>
            </a:r>
            <a:r>
              <a:rPr lang="en-AU" sz="1200" dirty="0">
                <a:latin typeface="Trebuchet MS" panose="020B0603020202020204" pitchFamily="34" charset="0"/>
              </a:rPr>
              <a:t> design </a:t>
            </a:r>
            <a:r>
              <a:rPr lang="en-AU" sz="1200" dirty="0" smtClean="0">
                <a:latin typeface="Trebuchet MS" panose="020B0603020202020204" pitchFamily="34" charset="0"/>
              </a:rPr>
              <a:t>process)</a:t>
            </a:r>
          </a:p>
          <a:p>
            <a:pPr marL="285750" indent="-285750">
              <a:buFont typeface="Arial" panose="020B0604020202020204" pitchFamily="34" charset="0"/>
              <a:buChar char="•"/>
            </a:pPr>
            <a:r>
              <a:rPr lang="en-AU" dirty="0" smtClean="0">
                <a:latin typeface="Trebuchet MS" panose="020B0603020202020204" pitchFamily="34" charset="0"/>
              </a:rPr>
              <a:t>Local </a:t>
            </a:r>
            <a:r>
              <a:rPr lang="en-AU" dirty="0">
                <a:latin typeface="Trebuchet MS" panose="020B0603020202020204" pitchFamily="34" charset="0"/>
              </a:rPr>
              <a:t>Hub Establishment Groups</a:t>
            </a:r>
          </a:p>
          <a:p>
            <a:pPr marL="285750" indent="-285750">
              <a:buFont typeface="Arial" panose="020B0604020202020204" pitchFamily="34" charset="0"/>
              <a:buChar char="•"/>
            </a:pPr>
            <a:r>
              <a:rPr lang="en-AU" dirty="0">
                <a:latin typeface="Trebuchet MS" panose="020B0603020202020204" pitchFamily="34" charset="0"/>
              </a:rPr>
              <a:t>Hub Leadership Groups </a:t>
            </a:r>
          </a:p>
          <a:p>
            <a:pPr marL="285750" indent="-285750">
              <a:buFont typeface="Arial" panose="020B0604020202020204" pitchFamily="34" charset="0"/>
              <a:buChar char="•"/>
            </a:pPr>
            <a:r>
              <a:rPr lang="en-AU" dirty="0">
                <a:latin typeface="Trebuchet MS" panose="020B0603020202020204" pitchFamily="34" charset="0"/>
              </a:rPr>
              <a:t>Local communities</a:t>
            </a:r>
          </a:p>
          <a:p>
            <a:pPr marL="285750" indent="-285750">
              <a:buFont typeface="Arial" panose="020B0604020202020204" pitchFamily="34" charset="0"/>
              <a:buChar char="•"/>
            </a:pPr>
            <a:r>
              <a:rPr lang="en-AU" dirty="0">
                <a:latin typeface="Trebuchet MS" panose="020B0603020202020204" pitchFamily="34" charset="0"/>
              </a:rPr>
              <a:t>Aboriginal services and organisations</a:t>
            </a:r>
          </a:p>
          <a:p>
            <a:pPr marL="285750" indent="-285750">
              <a:buFont typeface="Arial" panose="020B0604020202020204" pitchFamily="34" charset="0"/>
              <a:buChar char="•"/>
            </a:pPr>
            <a:r>
              <a:rPr lang="en-AU" dirty="0">
                <a:latin typeface="Trebuchet MS" panose="020B0603020202020204" pitchFamily="34" charset="0"/>
              </a:rPr>
              <a:t>Community service organisations</a:t>
            </a:r>
          </a:p>
          <a:p>
            <a:pPr marL="285750" indent="-285750">
              <a:buFont typeface="Arial" panose="020B0604020202020204" pitchFamily="34" charset="0"/>
              <a:buChar char="•"/>
            </a:pPr>
            <a:r>
              <a:rPr lang="en-AU" dirty="0">
                <a:latin typeface="Trebuchet MS" panose="020B0603020202020204" pitchFamily="34" charset="0"/>
              </a:rPr>
              <a:t>Existing regional committees and </a:t>
            </a:r>
            <a:r>
              <a:rPr lang="en-AU" dirty="0" smtClean="0">
                <a:latin typeface="Trebuchet MS" panose="020B0603020202020204" pitchFamily="34" charset="0"/>
              </a:rPr>
              <a:t>alliances</a:t>
            </a:r>
          </a:p>
          <a:p>
            <a:pPr marL="285750" indent="-285750">
              <a:buFont typeface="Arial" panose="020B0604020202020204" pitchFamily="34" charset="0"/>
              <a:buChar char="•"/>
            </a:pPr>
            <a:r>
              <a:rPr lang="en-AU" dirty="0">
                <a:latin typeface="Trebuchet MS" panose="020B0603020202020204" pitchFamily="34" charset="0"/>
              </a:rPr>
              <a:t>People who have used services </a:t>
            </a:r>
            <a:endParaRPr lang="en-AU" dirty="0" smtClean="0">
              <a:latin typeface="Trebuchet MS" panose="020B0603020202020204" pitchFamily="34" charset="0"/>
            </a:endParaRPr>
          </a:p>
          <a:p>
            <a:pPr marL="285750" indent="-285750">
              <a:buFont typeface="Arial" panose="020B0604020202020204" pitchFamily="34" charset="0"/>
              <a:buChar char="•"/>
            </a:pPr>
            <a:r>
              <a:rPr lang="en-AU" dirty="0">
                <a:latin typeface="Trebuchet MS" panose="020B0603020202020204" pitchFamily="34" charset="0"/>
              </a:rPr>
              <a:t>F</a:t>
            </a:r>
            <a:r>
              <a:rPr lang="en-AU" dirty="0" smtClean="0">
                <a:latin typeface="Trebuchet MS" panose="020B0603020202020204" pitchFamily="34" charset="0"/>
              </a:rPr>
              <a:t>ront-line workers</a:t>
            </a:r>
          </a:p>
          <a:p>
            <a:pPr marL="285750" indent="-285750">
              <a:buFont typeface="Arial" panose="020B0604020202020204" pitchFamily="34" charset="0"/>
              <a:buChar char="•"/>
            </a:pPr>
            <a:endParaRPr lang="en-AU" sz="100" dirty="0" smtClean="0">
              <a:latin typeface="Trebuchet MS" panose="020B0603020202020204" pitchFamily="34" charset="0"/>
            </a:endParaRPr>
          </a:p>
        </p:txBody>
      </p:sp>
    </p:spTree>
    <p:extLst>
      <p:ext uri="{BB962C8B-B14F-4D97-AF65-F5344CB8AC3E}">
        <p14:creationId xmlns:p14="http://schemas.microsoft.com/office/powerpoint/2010/main" val="2185002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407" y="152400"/>
            <a:ext cx="8420100" cy="914400"/>
          </a:xfrm>
        </p:spPr>
        <p:txBody>
          <a:bodyPr/>
          <a:lstStyle/>
          <a:p>
            <a:r>
              <a:rPr lang="en-AU" dirty="0" smtClean="0"/>
              <a:t>Putting people at the centre: a focus on client experience	</a:t>
            </a:r>
            <a:endParaRPr lang="en-AU" dirty="0"/>
          </a:p>
        </p:txBody>
      </p:sp>
      <p:sp>
        <p:nvSpPr>
          <p:cNvPr id="3" name="Text Placeholder 2"/>
          <p:cNvSpPr>
            <a:spLocks noGrp="1"/>
          </p:cNvSpPr>
          <p:nvPr>
            <p:ph type="body" idx="1"/>
          </p:nvPr>
        </p:nvSpPr>
        <p:spPr>
          <a:xfrm>
            <a:off x="660407" y="4066420"/>
            <a:ext cx="8771460" cy="2447925"/>
          </a:xfrm>
        </p:spPr>
        <p:txBody>
          <a:bodyPr/>
          <a:lstStyle/>
          <a:p>
            <a:r>
              <a:rPr lang="en-AU" sz="1400" dirty="0" smtClean="0"/>
              <a:t>This </a:t>
            </a:r>
            <a:r>
              <a:rPr lang="en-AU" sz="1400" b="1" dirty="0"/>
              <a:t>client experience feedback and design process</a:t>
            </a:r>
            <a:r>
              <a:rPr lang="en-AU" sz="1400" dirty="0"/>
              <a:t> will: </a:t>
            </a:r>
          </a:p>
          <a:p>
            <a:pPr marL="285750" indent="-285750">
              <a:buFont typeface="Arial" panose="020B0604020202020204" pitchFamily="34" charset="0"/>
              <a:buChar char="•"/>
            </a:pPr>
            <a:r>
              <a:rPr lang="en-AU" sz="1400" dirty="0" smtClean="0"/>
              <a:t>enable </a:t>
            </a:r>
            <a:r>
              <a:rPr lang="en-AU" sz="1400" dirty="0"/>
              <a:t>continuous feedback on and measurement of the client experience</a:t>
            </a:r>
          </a:p>
          <a:p>
            <a:pPr marL="285750" indent="-285750">
              <a:buFont typeface="Arial" panose="020B0604020202020204" pitchFamily="34" charset="0"/>
              <a:buChar char="•"/>
            </a:pPr>
            <a:r>
              <a:rPr lang="en-AU" sz="1400" dirty="0" smtClean="0"/>
              <a:t>enable </a:t>
            </a:r>
            <a:r>
              <a:rPr lang="en-AU" sz="1400" dirty="0"/>
              <a:t>the iterative design, prototyping and testing of service elements to evolve the </a:t>
            </a:r>
            <a:r>
              <a:rPr lang="en-AU" sz="1400" dirty="0" smtClean="0"/>
              <a:t>service </a:t>
            </a:r>
            <a:r>
              <a:rPr lang="en-AU" sz="1400" dirty="0"/>
              <a:t>model and improve the client experience </a:t>
            </a:r>
          </a:p>
          <a:p>
            <a:pPr marL="285750" indent="-285750">
              <a:buFont typeface="Arial" panose="020B0604020202020204" pitchFamily="34" charset="0"/>
              <a:buChar char="•"/>
            </a:pPr>
            <a:r>
              <a:rPr lang="en-AU" sz="1400" dirty="0" smtClean="0"/>
              <a:t>complement </a:t>
            </a:r>
            <a:r>
              <a:rPr lang="en-AU" sz="1400" dirty="0"/>
              <a:t>other feedback processes (such as evaluation and performance monitoring) and service design processes (such as operational planning and improvement processes)</a:t>
            </a:r>
          </a:p>
          <a:p>
            <a:pPr marL="285750" indent="-285750">
              <a:buFont typeface="Arial" panose="020B0604020202020204" pitchFamily="34" charset="0"/>
              <a:buChar char="•"/>
            </a:pPr>
            <a:r>
              <a:rPr lang="en-AU" sz="1400" dirty="0" smtClean="0"/>
              <a:t>draw on and build </a:t>
            </a:r>
            <a:r>
              <a:rPr lang="en-AU" sz="1400" dirty="0"/>
              <a:t>the capability of Hub and FSV staff to gather feedback on, measure and continually improve the client </a:t>
            </a:r>
            <a:r>
              <a:rPr lang="en-AU" sz="1400" dirty="0" smtClean="0"/>
              <a:t>experience</a:t>
            </a:r>
          </a:p>
          <a:p>
            <a:pPr marL="285750" indent="-285750">
              <a:buFont typeface="Arial" panose="020B0604020202020204" pitchFamily="34" charset="0"/>
              <a:buChar char="•"/>
            </a:pPr>
            <a:r>
              <a:rPr lang="en-AU" sz="1400" dirty="0" smtClean="0"/>
              <a:t>be inclusive, responsive </a:t>
            </a:r>
            <a:r>
              <a:rPr lang="en-AU" sz="1400" dirty="0"/>
              <a:t>and accessible for clients from </a:t>
            </a:r>
            <a:r>
              <a:rPr lang="en-AU" sz="1400" dirty="0" smtClean="0"/>
              <a:t>all </a:t>
            </a:r>
            <a:r>
              <a:rPr lang="en-AU" sz="1400" dirty="0"/>
              <a:t>diverse backgrounds</a:t>
            </a:r>
          </a:p>
          <a:p>
            <a:pPr marL="285750" indent="-285750">
              <a:buFont typeface="Arial" panose="020B0604020202020204" pitchFamily="34" charset="0"/>
              <a:buChar char="•"/>
            </a:pPr>
            <a:r>
              <a:rPr lang="en-AU" sz="1400" dirty="0" smtClean="0"/>
              <a:t>help </a:t>
            </a:r>
            <a:r>
              <a:rPr lang="en-AU" sz="1400" dirty="0"/>
              <a:t>to </a:t>
            </a:r>
            <a:r>
              <a:rPr lang="en-AU" sz="1400" dirty="0" smtClean="0"/>
              <a:t>consolidate learnings </a:t>
            </a:r>
            <a:r>
              <a:rPr lang="en-AU" sz="1400" dirty="0"/>
              <a:t>from the launch areas.</a:t>
            </a:r>
          </a:p>
          <a:p>
            <a:endParaRPr lang="en-AU" sz="1400" dirty="0" smtClean="0"/>
          </a:p>
          <a:p>
            <a:pPr marL="0" indent="0"/>
            <a:r>
              <a:rPr lang="en-AU" sz="1400" dirty="0" smtClean="0"/>
              <a:t>This </a:t>
            </a:r>
            <a:r>
              <a:rPr lang="en-AU" sz="1400" dirty="0"/>
              <a:t>process will be implemented </a:t>
            </a:r>
            <a:r>
              <a:rPr lang="en-AU" sz="1400" dirty="0" smtClean="0"/>
              <a:t>in the </a:t>
            </a:r>
            <a:r>
              <a:rPr lang="en-AU" sz="1400" dirty="0"/>
              <a:t>first five Hubs</a:t>
            </a:r>
            <a:r>
              <a:rPr lang="en-AU" sz="1400" dirty="0" smtClean="0"/>
              <a:t>.</a:t>
            </a:r>
          </a:p>
        </p:txBody>
      </p:sp>
      <p:sp>
        <p:nvSpPr>
          <p:cNvPr id="4" name="Slide Number Placeholder 3"/>
          <p:cNvSpPr>
            <a:spLocks noGrp="1"/>
          </p:cNvSpPr>
          <p:nvPr>
            <p:ph type="sldNum" idx="12"/>
          </p:nvPr>
        </p:nvSpPr>
        <p:spPr>
          <a:xfrm>
            <a:off x="7836524" y="6411684"/>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7</a:t>
            </a:fld>
            <a:endParaRPr lang="en-US" sz="1000" dirty="0">
              <a:latin typeface="Trebuchet MS"/>
              <a:ea typeface="Trebuchet MS"/>
              <a:cs typeface="Trebuchet MS"/>
              <a:sym typeface="Trebuchet MS"/>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1571" y="1433077"/>
            <a:ext cx="3094711" cy="2323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60407" y="1197432"/>
            <a:ext cx="5811163" cy="3200876"/>
          </a:xfrm>
          <a:prstGeom prst="rect">
            <a:avLst/>
          </a:prstGeom>
        </p:spPr>
        <p:txBody>
          <a:bodyPr wrap="square">
            <a:spAutoFit/>
          </a:bodyPr>
          <a:lstStyle/>
          <a:p>
            <a:r>
              <a:rPr lang="en-AU" sz="1600" kern="1200" dirty="0">
                <a:solidFill>
                  <a:srgbClr val="960000"/>
                </a:solidFill>
                <a:latin typeface="Trebuchet MS" panose="020B0603020202020204" pitchFamily="34" charset="0"/>
                <a:ea typeface="+mn-ea"/>
                <a:cs typeface="+mn-cs"/>
              </a:rPr>
              <a:t>Client input into Hubs design</a:t>
            </a:r>
          </a:p>
          <a:p>
            <a:r>
              <a:rPr lang="en-AU" dirty="0" smtClean="0">
                <a:latin typeface="Trebuchet MS" panose="020B0603020202020204" pitchFamily="34" charset="0"/>
              </a:rPr>
              <a:t>The </a:t>
            </a:r>
            <a:r>
              <a:rPr lang="en-AU" dirty="0">
                <a:latin typeface="Trebuchet MS" panose="020B0603020202020204" pitchFamily="34" charset="0"/>
              </a:rPr>
              <a:t>voices of people who have experienced the service system (including victim survivors, parents </a:t>
            </a:r>
            <a:r>
              <a:rPr lang="en-AU" dirty="0" smtClean="0">
                <a:latin typeface="Trebuchet MS" panose="020B0603020202020204" pitchFamily="34" charset="0"/>
              </a:rPr>
              <a:t>and children</a:t>
            </a:r>
            <a:r>
              <a:rPr lang="en-AU" dirty="0">
                <a:latin typeface="Trebuchet MS" panose="020B0603020202020204" pitchFamily="34" charset="0"/>
              </a:rPr>
              <a:t>, and perpetrators) have been a critical input throughout the design of the Hubs. </a:t>
            </a:r>
            <a:r>
              <a:rPr lang="en-AU" b="1" dirty="0">
                <a:latin typeface="Trebuchet MS" panose="020B0603020202020204" pitchFamily="34" charset="0"/>
              </a:rPr>
              <a:t>Key elements of the Hub service have been tested with these groups</a:t>
            </a:r>
            <a:r>
              <a:rPr lang="en-AU" dirty="0">
                <a:latin typeface="Trebuchet MS" panose="020B0603020202020204" pitchFamily="34" charset="0"/>
              </a:rPr>
              <a:t>, </a:t>
            </a:r>
            <a:r>
              <a:rPr lang="en-AU" dirty="0" smtClean="0">
                <a:latin typeface="Trebuchet MS" panose="020B0603020202020204" pitchFamily="34" charset="0"/>
              </a:rPr>
              <a:t>providing insights about their experience </a:t>
            </a:r>
            <a:r>
              <a:rPr lang="en-AU" dirty="0">
                <a:latin typeface="Trebuchet MS" panose="020B0603020202020204" pitchFamily="34" charset="0"/>
              </a:rPr>
              <a:t>that have been incorporated into the </a:t>
            </a:r>
            <a:r>
              <a:rPr lang="en-AU" dirty="0" smtClean="0">
                <a:latin typeface="Trebuchet MS" panose="020B0603020202020204" pitchFamily="34" charset="0"/>
              </a:rPr>
              <a:t>design and supporting documents.</a:t>
            </a:r>
          </a:p>
          <a:p>
            <a:endParaRPr lang="en-AU" dirty="0">
              <a:latin typeface="Trebuchet MS" panose="020B0603020202020204" pitchFamily="34" charset="0"/>
            </a:endParaRPr>
          </a:p>
          <a:p>
            <a:r>
              <a:rPr lang="en-AU" sz="1600" kern="1200" dirty="0">
                <a:solidFill>
                  <a:srgbClr val="960000"/>
                </a:solidFill>
                <a:latin typeface="Trebuchet MS" panose="020B0603020202020204" pitchFamily="34" charset="0"/>
                <a:ea typeface="+mn-ea"/>
                <a:cs typeface="+mn-cs"/>
              </a:rPr>
              <a:t>Ongoing measurement and improvement of the Hubs client experience</a:t>
            </a:r>
          </a:p>
          <a:p>
            <a:r>
              <a:rPr lang="en-AU" dirty="0">
                <a:latin typeface="Trebuchet MS" panose="020B0603020202020204" pitchFamily="34" charset="0"/>
              </a:rPr>
              <a:t>FSV is also developing a process to </a:t>
            </a:r>
            <a:r>
              <a:rPr lang="en-AU" b="1" dirty="0">
                <a:latin typeface="Trebuchet MS" panose="020B0603020202020204" pitchFamily="34" charset="0"/>
              </a:rPr>
              <a:t>enable ongoing monitoring and improvement of the </a:t>
            </a:r>
            <a:r>
              <a:rPr lang="en-AU" b="1" dirty="0" smtClean="0">
                <a:latin typeface="Trebuchet MS" panose="020B0603020202020204" pitchFamily="34" charset="0"/>
              </a:rPr>
              <a:t>experience of people who will access the Hubs</a:t>
            </a:r>
            <a:r>
              <a:rPr lang="en-AU" dirty="0" smtClean="0">
                <a:latin typeface="Trebuchet MS" panose="020B0603020202020204" pitchFamily="34" charset="0"/>
              </a:rPr>
              <a:t>.</a:t>
            </a:r>
            <a:endParaRPr lang="en-AU" dirty="0">
              <a:latin typeface="Trebuchet MS" panose="020B0603020202020204" pitchFamily="34" charset="0"/>
            </a:endParaRPr>
          </a:p>
          <a:p>
            <a:endParaRPr lang="en-AU" dirty="0">
              <a:latin typeface="Trebuchet MS" panose="020B0603020202020204" pitchFamily="34" charset="0"/>
            </a:endParaRPr>
          </a:p>
        </p:txBody>
      </p:sp>
    </p:spTree>
    <p:extLst>
      <p:ext uri="{BB962C8B-B14F-4D97-AF65-F5344CB8AC3E}">
        <p14:creationId xmlns:p14="http://schemas.microsoft.com/office/powerpoint/2010/main" val="152561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Outcomes</a:t>
            </a:r>
            <a:endParaRPr lang="en-AU" dirty="0"/>
          </a:p>
        </p:txBody>
      </p:sp>
      <p:sp>
        <p:nvSpPr>
          <p:cNvPr id="3" name="Text Placeholder 2"/>
          <p:cNvSpPr>
            <a:spLocks noGrp="1"/>
          </p:cNvSpPr>
          <p:nvPr>
            <p:ph type="body" idx="1"/>
          </p:nvPr>
        </p:nvSpPr>
        <p:spPr>
          <a:xfrm>
            <a:off x="534067" y="1427259"/>
            <a:ext cx="8786191" cy="4114800"/>
          </a:xfrm>
        </p:spPr>
        <p:txBody>
          <a:bodyPr/>
          <a:lstStyle/>
          <a:p>
            <a:pPr lvl="0">
              <a:buFont typeface="Arial" panose="020B0604020202020204" pitchFamily="34" charset="0"/>
              <a:buChar char="•"/>
            </a:pPr>
            <a:endParaRPr lang="en-AU" dirty="0">
              <a:solidFill>
                <a:srgbClr val="000000"/>
              </a:solidFill>
            </a:endParaRPr>
          </a:p>
          <a:p>
            <a:pPr lvl="0">
              <a:lnSpc>
                <a:spcPct val="100000"/>
              </a:lnSpc>
              <a:buFont typeface="Arial" panose="020B0604020202020204" pitchFamily="34" charset="0"/>
              <a:buChar char="•"/>
            </a:pPr>
            <a:r>
              <a:rPr lang="en-AU" dirty="0" smtClean="0">
                <a:solidFill>
                  <a:srgbClr val="000000"/>
                </a:solidFill>
              </a:rPr>
              <a:t>FSV is </a:t>
            </a:r>
            <a:r>
              <a:rPr lang="en-AU" dirty="0">
                <a:solidFill>
                  <a:srgbClr val="000000"/>
                </a:solidFill>
              </a:rPr>
              <a:t>committed to an approach to outcomes measurement and monitoring against the Family Violence Outcomes Framework that is supplemented with outcomes aligned with relevant department frameworks, including DHHS, </a:t>
            </a:r>
            <a:r>
              <a:rPr lang="en-AU" dirty="0" smtClean="0">
                <a:solidFill>
                  <a:srgbClr val="000000"/>
                </a:solidFill>
              </a:rPr>
              <a:t>DJR, Victoria </a:t>
            </a:r>
            <a:r>
              <a:rPr lang="en-AU" dirty="0">
                <a:solidFill>
                  <a:srgbClr val="000000"/>
                </a:solidFill>
              </a:rPr>
              <a:t>Police, Courts and </a:t>
            </a:r>
            <a:r>
              <a:rPr lang="en-AU" dirty="0" smtClean="0">
                <a:solidFill>
                  <a:srgbClr val="000000"/>
                </a:solidFill>
              </a:rPr>
              <a:t>DET</a:t>
            </a:r>
            <a:endParaRPr lang="en-AU" dirty="0">
              <a:solidFill>
                <a:srgbClr val="000000"/>
              </a:solidFill>
            </a:endParaRPr>
          </a:p>
          <a:p>
            <a:pPr lvl="0">
              <a:lnSpc>
                <a:spcPct val="100000"/>
              </a:lnSpc>
              <a:buFont typeface="Arial" panose="020B0604020202020204" pitchFamily="34" charset="0"/>
              <a:buChar char="•"/>
            </a:pPr>
            <a:endParaRPr lang="en-AU" dirty="0">
              <a:solidFill>
                <a:srgbClr val="000000"/>
              </a:solidFill>
            </a:endParaRPr>
          </a:p>
          <a:p>
            <a:pPr lvl="0">
              <a:lnSpc>
                <a:spcPct val="100000"/>
              </a:lnSpc>
              <a:buFont typeface="Arial" panose="020B0604020202020204" pitchFamily="34" charset="0"/>
              <a:buChar char="•"/>
            </a:pPr>
            <a:r>
              <a:rPr lang="en-AU" dirty="0">
                <a:solidFill>
                  <a:srgbClr val="000000"/>
                </a:solidFill>
              </a:rPr>
              <a:t>This approach recognises that people who rely on services funded and delivered by FSV are also likely to engage </a:t>
            </a:r>
            <a:r>
              <a:rPr lang="en-AU" dirty="0" smtClean="0">
                <a:solidFill>
                  <a:srgbClr val="000000"/>
                </a:solidFill>
              </a:rPr>
              <a:t>with a broader range of services, including child </a:t>
            </a:r>
            <a:r>
              <a:rPr lang="en-AU" dirty="0">
                <a:solidFill>
                  <a:srgbClr val="000000"/>
                </a:solidFill>
              </a:rPr>
              <a:t>and family services and the justice system</a:t>
            </a:r>
          </a:p>
          <a:p>
            <a:pPr lvl="0">
              <a:lnSpc>
                <a:spcPct val="100000"/>
              </a:lnSpc>
              <a:buFont typeface="Arial" panose="020B0604020202020204" pitchFamily="34" charset="0"/>
              <a:buChar char="•"/>
            </a:pPr>
            <a:endParaRPr lang="en-AU" dirty="0">
              <a:solidFill>
                <a:srgbClr val="000000"/>
              </a:solidFill>
            </a:endParaRPr>
          </a:p>
          <a:p>
            <a:pPr lvl="0">
              <a:lnSpc>
                <a:spcPct val="100000"/>
              </a:lnSpc>
              <a:buFont typeface="Arial" panose="020B0604020202020204" pitchFamily="34" charset="0"/>
              <a:buChar char="•"/>
            </a:pPr>
            <a:r>
              <a:rPr lang="en-AU" dirty="0">
                <a:solidFill>
                  <a:srgbClr val="000000"/>
                </a:solidFill>
              </a:rPr>
              <a:t>Developing a consistent approach to measuring and monitoring outcomes for people who move through these intersecting systems is key to understanding the effectiveness of services that are funded and delivered by FSV</a:t>
            </a:r>
          </a:p>
          <a:p>
            <a:pPr lvl="0">
              <a:lnSpc>
                <a:spcPct val="100000"/>
              </a:lnSpc>
              <a:buFont typeface="Arial" panose="020B0604020202020204" pitchFamily="34" charset="0"/>
              <a:buChar char="•"/>
            </a:pPr>
            <a:endParaRPr lang="en-AU" dirty="0">
              <a:solidFill>
                <a:srgbClr val="000000"/>
              </a:solidFill>
            </a:endParaRPr>
          </a:p>
          <a:p>
            <a:pPr lvl="0">
              <a:lnSpc>
                <a:spcPct val="100000"/>
              </a:lnSpc>
              <a:buFont typeface="Arial" panose="020B0604020202020204" pitchFamily="34" charset="0"/>
              <a:buChar char="•"/>
            </a:pPr>
            <a:r>
              <a:rPr lang="en-AU" dirty="0">
                <a:solidFill>
                  <a:srgbClr val="000000"/>
                </a:solidFill>
              </a:rPr>
              <a:t>Work is underway to develop an approach to client level outcomes measurement and monitoring for the </a:t>
            </a:r>
            <a:r>
              <a:rPr lang="en-AU" dirty="0" smtClean="0">
                <a:solidFill>
                  <a:srgbClr val="000000"/>
                </a:solidFill>
              </a:rPr>
              <a:t>Hubs and the core services that </a:t>
            </a:r>
            <a:r>
              <a:rPr lang="en-AU" dirty="0">
                <a:solidFill>
                  <a:srgbClr val="000000"/>
                </a:solidFill>
              </a:rPr>
              <a:t>recognises and manages these service delivery intersections</a:t>
            </a:r>
          </a:p>
        </p:txBody>
      </p:sp>
      <p:sp>
        <p:nvSpPr>
          <p:cNvPr id="4" name="Slide Number Placeholder 3"/>
          <p:cNvSpPr>
            <a:spLocks noGrp="1"/>
          </p:cNvSpPr>
          <p:nvPr>
            <p:ph type="sldNum" idx="12"/>
          </p:nvPr>
        </p:nvSpPr>
        <p:spPr>
          <a:xfrm>
            <a:off x="7756998" y="6382656"/>
            <a:ext cx="2063749" cy="457200"/>
          </a:xfrm>
        </p:spPr>
        <p:txBody>
          <a:bodyPr/>
          <a:lstStyle/>
          <a:p>
            <a:pPr algn="r">
              <a:buSzPct val="25000"/>
            </a:pPr>
            <a:fld id="{00000000-1234-1234-1234-123412341234}" type="slidenum">
              <a:rPr lang="en-US" sz="1000" smtClean="0">
                <a:solidFill>
                  <a:srgbClr val="000000"/>
                </a:solidFill>
                <a:latin typeface="Trebuchet MS"/>
                <a:ea typeface="Trebuchet MS"/>
                <a:cs typeface="Trebuchet MS"/>
                <a:sym typeface="Trebuchet MS"/>
              </a:rPr>
              <a:pPr algn="r">
                <a:buSzPct val="25000"/>
              </a:pPr>
              <a:t>8</a:t>
            </a:fld>
            <a:endParaRPr lang="en-US" sz="1000" dirty="0">
              <a:solidFill>
                <a:srgbClr val="000000"/>
              </a:solidFill>
              <a:latin typeface="Trebuchet MS"/>
              <a:ea typeface="Trebuchet MS"/>
              <a:cs typeface="Trebuchet MS"/>
              <a:sym typeface="Trebuchet MS"/>
            </a:endParaRPr>
          </a:p>
        </p:txBody>
      </p:sp>
    </p:spTree>
    <p:extLst>
      <p:ext uri="{BB962C8B-B14F-4D97-AF65-F5344CB8AC3E}">
        <p14:creationId xmlns:p14="http://schemas.microsoft.com/office/powerpoint/2010/main" val="1023457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Evaluation</a:t>
            </a:r>
            <a:endParaRPr lang="en-AU" dirty="0"/>
          </a:p>
        </p:txBody>
      </p:sp>
      <p:sp>
        <p:nvSpPr>
          <p:cNvPr id="3" name="Text Placeholder 2"/>
          <p:cNvSpPr>
            <a:spLocks noGrp="1"/>
          </p:cNvSpPr>
          <p:nvPr>
            <p:ph type="body" idx="1"/>
          </p:nvPr>
        </p:nvSpPr>
        <p:spPr>
          <a:xfrm>
            <a:off x="382772" y="977982"/>
            <a:ext cx="8937486" cy="1968409"/>
          </a:xfrm>
        </p:spPr>
        <p:txBody>
          <a:bodyPr/>
          <a:lstStyle/>
          <a:p>
            <a:pPr>
              <a:buFont typeface="Arial" panose="020B0604020202020204" pitchFamily="34" charset="0"/>
              <a:buChar char="•"/>
            </a:pPr>
            <a:endParaRPr lang="en-AU" dirty="0" smtClean="0"/>
          </a:p>
          <a:p>
            <a:pPr marL="271463" indent="-271463">
              <a:lnSpc>
                <a:spcPct val="114000"/>
              </a:lnSpc>
              <a:spcBef>
                <a:spcPts val="0"/>
              </a:spcBef>
              <a:buFont typeface="Arial" panose="020B0604020202020204" pitchFamily="34" charset="0"/>
              <a:buChar char="•"/>
            </a:pPr>
            <a:r>
              <a:rPr lang="en-AU" dirty="0" smtClean="0"/>
              <a:t>FSV </a:t>
            </a:r>
            <a:r>
              <a:rPr lang="en-AU" dirty="0"/>
              <a:t>will undertake an initial review of the effectiveness and fidelity of the Hubs service delivery model in 2018, with a view to providing options to enhance the model </a:t>
            </a:r>
            <a:r>
              <a:rPr lang="en-AU" dirty="0" smtClean="0"/>
              <a:t>and </a:t>
            </a:r>
            <a:r>
              <a:rPr lang="en-AU" dirty="0"/>
              <a:t>inform the next phase of </a:t>
            </a:r>
            <a:r>
              <a:rPr lang="en-AU" dirty="0" err="1"/>
              <a:t>statewide</a:t>
            </a:r>
            <a:r>
              <a:rPr lang="en-AU" dirty="0"/>
              <a:t> roll-out</a:t>
            </a:r>
            <a:r>
              <a:rPr lang="en-AU" dirty="0" smtClean="0"/>
              <a:t>.</a:t>
            </a:r>
          </a:p>
          <a:p>
            <a:pPr marL="271463" indent="-271463">
              <a:lnSpc>
                <a:spcPct val="114000"/>
              </a:lnSpc>
              <a:spcBef>
                <a:spcPts val="0"/>
              </a:spcBef>
              <a:buFont typeface="Arial" panose="020B0604020202020204" pitchFamily="34" charset="0"/>
              <a:buChar char="•"/>
            </a:pPr>
            <a:r>
              <a:rPr lang="en-AU" dirty="0">
                <a:latin typeface="Trebuchet MS" panose="020B0603020202020204" pitchFamily="34" charset="0"/>
              </a:rPr>
              <a:t>The Support and Safety Hubs: Framework for Initial Evaluation will provide the underlying framework and plan for assessing the factors that contribute to the successful implementation of Support and Safety Hubs in the five launch sites. </a:t>
            </a:r>
          </a:p>
          <a:p>
            <a:pPr>
              <a:buFont typeface="Arial" panose="020B0604020202020204" pitchFamily="34" charset="0"/>
              <a:buChar char="•"/>
            </a:pPr>
            <a:endParaRPr lang="en-AU" dirty="0" smtClean="0"/>
          </a:p>
          <a:p>
            <a:pPr>
              <a:buFont typeface="Arial" panose="020B0604020202020204" pitchFamily="34" charset="0"/>
              <a:buChar char="•"/>
            </a:pPr>
            <a:endParaRPr lang="en-AU" dirty="0"/>
          </a:p>
          <a:p>
            <a:pPr>
              <a:buFont typeface="Arial" panose="020B0604020202020204" pitchFamily="34" charset="0"/>
              <a:buChar char="•"/>
            </a:pPr>
            <a:endParaRPr lang="en-AU" dirty="0" smtClean="0"/>
          </a:p>
        </p:txBody>
      </p:sp>
      <p:sp>
        <p:nvSpPr>
          <p:cNvPr id="4" name="Slide Number Placeholder 3"/>
          <p:cNvSpPr>
            <a:spLocks noGrp="1"/>
          </p:cNvSpPr>
          <p:nvPr>
            <p:ph type="sldNum" idx="12"/>
          </p:nvPr>
        </p:nvSpPr>
        <p:spPr>
          <a:xfrm>
            <a:off x="7756998" y="6382656"/>
            <a:ext cx="2063749" cy="457200"/>
          </a:xfrm>
        </p:spPr>
        <p:txBody>
          <a:bodyPr/>
          <a:lstStyle/>
          <a:p>
            <a:pPr algn="r">
              <a:buSzPct val="25000"/>
            </a:pPr>
            <a:fld id="{00000000-1234-1234-1234-123412341234}" type="slidenum">
              <a:rPr lang="en-US" sz="1000" smtClean="0">
                <a:latin typeface="Trebuchet MS"/>
                <a:ea typeface="Trebuchet MS"/>
                <a:cs typeface="Trebuchet MS"/>
                <a:sym typeface="Trebuchet MS"/>
              </a:rPr>
              <a:pPr algn="r">
                <a:buSzPct val="25000"/>
              </a:pPr>
              <a:t>9</a:t>
            </a:fld>
            <a:endParaRPr lang="en-US" sz="1000" dirty="0">
              <a:latin typeface="Trebuchet MS"/>
              <a:ea typeface="Trebuchet MS"/>
              <a:cs typeface="Trebuchet MS"/>
              <a:sym typeface="Trebuchet MS"/>
            </a:endParaRPr>
          </a:p>
        </p:txBody>
      </p:sp>
      <p:sp>
        <p:nvSpPr>
          <p:cNvPr id="6" name="TextBox 5"/>
          <p:cNvSpPr txBox="1"/>
          <p:nvPr/>
        </p:nvSpPr>
        <p:spPr>
          <a:xfrm>
            <a:off x="382772" y="2906066"/>
            <a:ext cx="3176875" cy="3145733"/>
          </a:xfrm>
          <a:prstGeom prst="rect">
            <a:avLst/>
          </a:prstGeom>
          <a:noFill/>
        </p:spPr>
        <p:txBody>
          <a:bodyPr wrap="square" rtlCol="0">
            <a:spAutoFit/>
          </a:bodyPr>
          <a:lstStyle/>
          <a:p>
            <a:pPr marL="285750" indent="-285750">
              <a:lnSpc>
                <a:spcPct val="114000"/>
              </a:lnSpc>
              <a:buFont typeface="Arial" panose="020B0604020202020204" pitchFamily="34" charset="0"/>
              <a:buChar char="•"/>
            </a:pPr>
            <a:r>
              <a:rPr lang="en-AU" sz="1600" dirty="0" smtClean="0">
                <a:latin typeface="Trebuchet MS" panose="020B0603020202020204" pitchFamily="34" charset="0"/>
              </a:rPr>
              <a:t>A </a:t>
            </a:r>
            <a:r>
              <a:rPr lang="en-AU" sz="1600" dirty="0">
                <a:latin typeface="Trebuchet MS" panose="020B0603020202020204" pitchFamily="34" charset="0"/>
              </a:rPr>
              <a:t>more extensive Evaluation Plan is also being developed. This plan will include a proposed approach to the ongoing evaluation of the Hubs implementation and outcomes, that includes proposed data collection methods, timing and stakeholder roles </a:t>
            </a:r>
          </a:p>
          <a:p>
            <a:pPr>
              <a:buFont typeface="Arial" panose="020B0604020202020204" pitchFamily="34" charset="0"/>
              <a:buChar char="•"/>
            </a:pPr>
            <a:endParaRPr lang="en-AU" sz="1600" dirty="0">
              <a:latin typeface="Trebuchet MS" panose="020B0603020202020204" pitchFamily="34"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5708" y="2794612"/>
            <a:ext cx="6261100" cy="325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4141994"/>
      </p:ext>
    </p:extLst>
  </p:cSld>
  <p:clrMapOvr>
    <a:masterClrMapping/>
  </p:clrMapOvr>
</p:sld>
</file>

<file path=ppt/theme/theme1.xml><?xml version="1.0" encoding="utf-8"?>
<a:theme xmlns:a="http://schemas.openxmlformats.org/drawingml/2006/main" name="1_FSV_presentation_02">
  <a:themeElements>
    <a:clrScheme name="default">
      <a:dk1>
        <a:srgbClr val="000000"/>
      </a:dk1>
      <a:lt1>
        <a:srgbClr val="FFFFFF"/>
      </a:lt1>
      <a:dk2>
        <a:srgbClr val="000000"/>
      </a:dk2>
      <a:lt2>
        <a:srgbClr val="808080"/>
      </a:lt2>
      <a:accent1>
        <a:srgbClr val="BBE0E3"/>
      </a:accent1>
      <a:accent2>
        <a:srgbClr val="333399"/>
      </a:accent2>
      <a:accent3>
        <a:srgbClr val="FFFFFF"/>
      </a:accent3>
      <a:accent4>
        <a:srgbClr val="BBE0E3"/>
      </a:accent4>
      <a:accent5>
        <a:srgbClr val="333399"/>
      </a:accent5>
      <a:accent6>
        <a:srgbClr val="FFFFFF"/>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SV_presentation_02">
  <a:themeElements>
    <a:clrScheme name="default">
      <a:dk1>
        <a:srgbClr val="000000"/>
      </a:dk1>
      <a:lt1>
        <a:srgbClr val="FFFFFF"/>
      </a:lt1>
      <a:dk2>
        <a:srgbClr val="000000"/>
      </a:dk2>
      <a:lt2>
        <a:srgbClr val="808080"/>
      </a:lt2>
      <a:accent1>
        <a:srgbClr val="BBE0E3"/>
      </a:accent1>
      <a:accent2>
        <a:srgbClr val="333399"/>
      </a:accent2>
      <a:accent3>
        <a:srgbClr val="FFFFFF"/>
      </a:accent3>
      <a:accent4>
        <a:srgbClr val="BBE0E3"/>
      </a:accent4>
      <a:accent5>
        <a:srgbClr val="333399"/>
      </a:accent5>
      <a:accent6>
        <a:srgbClr val="FFFFFF"/>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23556</TotalTime>
  <Words>7005</Words>
  <Application>Microsoft Office PowerPoint</Application>
  <PresentationFormat>A4 Paper (210x297 mm)</PresentationFormat>
  <Paragraphs>665</Paragraphs>
  <Slides>44</Slides>
  <Notes>23</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1_FSV_presentation_02</vt:lpstr>
      <vt:lpstr>FSV_presentation_02</vt:lpstr>
      <vt:lpstr>Support and Safety Hubs Sector Update Briefing pack  2 February 2018</vt:lpstr>
      <vt:lpstr>Royal Commission into Family Violence</vt:lpstr>
      <vt:lpstr>PowerPoint Presentation</vt:lpstr>
      <vt:lpstr>The Hubs – the plan</vt:lpstr>
      <vt:lpstr>The first five Hubs</vt:lpstr>
      <vt:lpstr>Who we’ve spoken to</vt:lpstr>
      <vt:lpstr>Putting people at the centre: a focus on client experience </vt:lpstr>
      <vt:lpstr>Outcomes</vt:lpstr>
      <vt:lpstr>Evaluation</vt:lpstr>
      <vt:lpstr>Key enablers and related reforms </vt:lpstr>
      <vt:lpstr>Governance</vt:lpstr>
      <vt:lpstr>The core Hub team and a broader network of services</vt:lpstr>
      <vt:lpstr>The Hub Team</vt:lpstr>
      <vt:lpstr>Shared responsibilities</vt:lpstr>
      <vt:lpstr>Workforce</vt:lpstr>
      <vt:lpstr>The physical Hub</vt:lpstr>
      <vt:lpstr>Hubs Client Relationship Management System – CRM</vt:lpstr>
      <vt:lpstr>Risk Assessment Tools and Frameworks</vt:lpstr>
      <vt:lpstr>Information Sharing</vt:lpstr>
      <vt:lpstr>The Family Violence Information Sharing Scheme (FVISS) </vt:lpstr>
      <vt:lpstr>The Family Violence Information Sharing Scheme (FVISS)</vt:lpstr>
      <vt:lpstr>Central Information Point - CIP</vt:lpstr>
      <vt:lpstr>The initial CIP operating model for early 2018</vt:lpstr>
      <vt:lpstr>Meeting the needs of Aboriginal people </vt:lpstr>
      <vt:lpstr>Meeting the needs of Victoria’s diverse communities</vt:lpstr>
      <vt:lpstr>The service model </vt:lpstr>
      <vt:lpstr>Purpose and Scope of the Service Model </vt:lpstr>
      <vt:lpstr>Access</vt:lpstr>
      <vt:lpstr>Screening, Identification and Triage</vt:lpstr>
      <vt:lpstr>Assessment and Planning</vt:lpstr>
      <vt:lpstr>Connecting people to the right services</vt:lpstr>
      <vt:lpstr>Crisis response</vt:lpstr>
      <vt:lpstr>Targeted interventions</vt:lpstr>
      <vt:lpstr>Brokerage</vt:lpstr>
      <vt:lpstr>Allocation into core services</vt:lpstr>
      <vt:lpstr>Referrals to other services</vt:lpstr>
      <vt:lpstr>Review and monitoring</vt:lpstr>
      <vt:lpstr>Interface with Child Protection</vt:lpstr>
      <vt:lpstr>Interface with court system</vt:lpstr>
      <vt:lpstr>Interface with Victoria Police</vt:lpstr>
      <vt:lpstr>Interface with Victims Support Agency</vt:lpstr>
      <vt:lpstr>Interfaces with Multi-disciplinary Centres and sexual assault services</vt:lpstr>
      <vt:lpstr>Next steps</vt:lpstr>
      <vt:lpstr>Additional products to support Hubs operations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Katherine Riddell</dc:creator>
  <cp:lastModifiedBy>lindaw</cp:lastModifiedBy>
  <cp:revision>409</cp:revision>
  <cp:lastPrinted>2018-02-06T04:32:33Z</cp:lastPrinted>
  <dcterms:modified xsi:type="dcterms:W3CDTF">2018-02-09T03:34:32Z</dcterms:modified>
</cp:coreProperties>
</file>